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0" r:id="rId17"/>
    <p:sldId id="291" r:id="rId18"/>
    <p:sldId id="292" r:id="rId19"/>
    <p:sldId id="279" r:id="rId20"/>
    <p:sldId id="280" r:id="rId21"/>
    <p:sldId id="281" r:id="rId22"/>
    <p:sldId id="282" r:id="rId23"/>
    <p:sldId id="283" r:id="rId24"/>
    <p:sldId id="284" r:id="rId25"/>
    <p:sldId id="287" r:id="rId26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9" autoAdjust="0"/>
  </p:normalViewPr>
  <p:slideViewPr>
    <p:cSldViewPr>
      <p:cViewPr varScale="1">
        <p:scale>
          <a:sx n="73" d="100"/>
          <a:sy n="73" d="100"/>
        </p:scale>
        <p:origin x="10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VALORES 1º TRIMESTRE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Plan1!$A$59</c:f>
              <c:strCache>
                <c:ptCount val="1"/>
                <c:pt idx="0">
                  <c:v>VALOR CONTRATO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67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925337632079971E-17"/>
                  <c:y val="0.27777777777777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Plan1!$B$59</c:f>
              <c:numCache>
                <c:formatCode>#,##0.00</c:formatCode>
                <c:ptCount val="1"/>
                <c:pt idx="0">
                  <c:v>442326.54</c:v>
                </c:pt>
              </c:numCache>
            </c:numRef>
          </c:val>
        </c:ser>
        <c:ser>
          <c:idx val="1"/>
          <c:order val="1"/>
          <c:tx>
            <c:strRef>
              <c:f>Plan1!$A$60</c:f>
              <c:strCache>
                <c:ptCount val="1"/>
                <c:pt idx="0">
                  <c:v>VALOR REPASSADO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185067526415994E-16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Plan1!$B$60</c:f>
              <c:numCache>
                <c:formatCode>#,##0.00</c:formatCode>
                <c:ptCount val="1"/>
                <c:pt idx="0">
                  <c:v>276450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56155888"/>
        <c:axId val="-2056164048"/>
        <c:axId val="0"/>
      </c:bar3DChart>
      <c:catAx>
        <c:axId val="-20561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56164048"/>
        <c:crosses val="autoZero"/>
        <c:auto val="1"/>
        <c:lblAlgn val="ctr"/>
        <c:lblOffset val="100"/>
        <c:noMultiLvlLbl val="0"/>
      </c:catAx>
      <c:valAx>
        <c:axId val="-205616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5615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ysClr val="windowText" lastClr="000000"/>
                </a:solidFill>
              </a:rPr>
              <a:t>Nº</a:t>
            </a:r>
            <a:r>
              <a:rPr lang="pt-BR" b="1" baseline="0">
                <a:solidFill>
                  <a:sysClr val="windowText" lastClr="000000"/>
                </a:solidFill>
              </a:rPr>
              <a:t> DE CONSULTAS ESF</a:t>
            </a:r>
            <a:endParaRPr lang="pt-BR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Plan1!$A$17</c:f>
              <c:strCache>
                <c:ptCount val="1"/>
                <c:pt idx="0">
                  <c:v>META DE CONSULTAS ESF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803E-3"/>
                  <c:y val="9.259259259259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8.333333333333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8.333333333333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Plan1!$B$16:$D$16</c:f>
              <c:strCache>
                <c:ptCount val="3"/>
                <c:pt idx="0">
                  <c:v>JAINEIRO</c:v>
                </c:pt>
                <c:pt idx="1">
                  <c:v>FEVEREIRO</c:v>
                </c:pt>
                <c:pt idx="2">
                  <c:v>MARÇO</c:v>
                </c:pt>
              </c:strCache>
            </c:strRef>
          </c:cat>
          <c:val>
            <c:numRef>
              <c:f>Plan1!$B$17:$D$17</c:f>
              <c:numCache>
                <c:formatCode>General</c:formatCode>
                <c:ptCount val="3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ser>
          <c:idx val="1"/>
          <c:order val="1"/>
          <c:tx>
            <c:strRef>
              <c:f>Plan1!$A$18</c:f>
              <c:strCache>
                <c:ptCount val="1"/>
                <c:pt idx="0">
                  <c:v>Nº DE CONSULTAS REALIZADAS ESF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300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Plan1!$B$16:$D$16</c:f>
              <c:strCache>
                <c:ptCount val="3"/>
                <c:pt idx="0">
                  <c:v>JAINEIRO</c:v>
                </c:pt>
                <c:pt idx="1">
                  <c:v>FEVEREIRO</c:v>
                </c:pt>
                <c:pt idx="2">
                  <c:v>MARÇO</c:v>
                </c:pt>
              </c:strCache>
            </c:strRef>
          </c:cat>
          <c:val>
            <c:numRef>
              <c:f>Plan1!$B$18:$D$18</c:f>
              <c:numCache>
                <c:formatCode>General</c:formatCode>
                <c:ptCount val="3"/>
                <c:pt idx="0">
                  <c:v>296</c:v>
                </c:pt>
                <c:pt idx="1">
                  <c:v>295</c:v>
                </c:pt>
                <c:pt idx="2">
                  <c:v>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6169488"/>
        <c:axId val="-2056159696"/>
      </c:barChart>
      <c:lineChart>
        <c:grouping val="standard"/>
        <c:varyColors val="0"/>
        <c:ser>
          <c:idx val="2"/>
          <c:order val="2"/>
          <c:tx>
            <c:strRef>
              <c:f>Plan1!$A$19</c:f>
              <c:strCache>
                <c:ptCount val="1"/>
                <c:pt idx="0">
                  <c:v>% REALIZADA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Plan1!$B$16:$D$16</c:f>
              <c:strCache>
                <c:ptCount val="3"/>
                <c:pt idx="0">
                  <c:v>JAINEIRO</c:v>
                </c:pt>
                <c:pt idx="1">
                  <c:v>FEVEREIRO</c:v>
                </c:pt>
                <c:pt idx="2">
                  <c:v>MARÇO</c:v>
                </c:pt>
              </c:strCache>
            </c:strRef>
          </c:cat>
          <c:val>
            <c:numRef>
              <c:f>Plan1!$B$19:$D$19</c:f>
              <c:numCache>
                <c:formatCode>0%</c:formatCode>
                <c:ptCount val="3"/>
                <c:pt idx="0">
                  <c:v>1.1839999999999999</c:v>
                </c:pt>
                <c:pt idx="1">
                  <c:v>1.18</c:v>
                </c:pt>
                <c:pt idx="2">
                  <c:v>1.224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203136"/>
        <c:axId val="-2056200416"/>
      </c:lineChart>
      <c:catAx>
        <c:axId val="-20561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56159696"/>
        <c:crosses val="autoZero"/>
        <c:auto val="1"/>
        <c:lblAlgn val="ctr"/>
        <c:lblOffset val="100"/>
        <c:noMultiLvlLbl val="0"/>
      </c:catAx>
      <c:valAx>
        <c:axId val="-205615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56169488"/>
        <c:crosses val="autoZero"/>
        <c:crossBetween val="between"/>
      </c:valAx>
      <c:valAx>
        <c:axId val="-205620041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56203136"/>
        <c:crosses val="max"/>
        <c:crossBetween val="between"/>
      </c:valAx>
      <c:catAx>
        <c:axId val="-20562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56200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025371828521428E-2"/>
          <c:y val="0.27398148148148149"/>
          <c:w val="0.87753018372703417"/>
          <c:h val="0.641767279090113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Plan1!$A$37</c:f>
              <c:strCache>
                <c:ptCount val="1"/>
                <c:pt idx="0">
                  <c:v>Nº DE CONSULTAS MÉDICAS PRONTO ATENDIMENTO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0.32870370370370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638888888888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3888888888888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Plan1!$B$36:$D$36</c:f>
              <c:strCache>
                <c:ptCount val="3"/>
                <c:pt idx="0">
                  <c:v>JAINEIRO</c:v>
                </c:pt>
                <c:pt idx="1">
                  <c:v>FEVEREIRO</c:v>
                </c:pt>
                <c:pt idx="2">
                  <c:v>MARÇO</c:v>
                </c:pt>
              </c:strCache>
            </c:strRef>
          </c:cat>
          <c:val>
            <c:numRef>
              <c:f>Plan1!$B$37:$D$37</c:f>
              <c:numCache>
                <c:formatCode>General</c:formatCode>
                <c:ptCount val="3"/>
                <c:pt idx="0">
                  <c:v>1224</c:v>
                </c:pt>
                <c:pt idx="1">
                  <c:v>1051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14538160"/>
        <c:axId val="-1814543600"/>
        <c:axId val="0"/>
      </c:bar3DChart>
      <c:catAx>
        <c:axId val="-181453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14543600"/>
        <c:crosses val="autoZero"/>
        <c:auto val="1"/>
        <c:lblAlgn val="ctr"/>
        <c:lblOffset val="100"/>
        <c:noMultiLvlLbl val="0"/>
      </c:catAx>
      <c:valAx>
        <c:axId val="-18145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1453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157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7">
            <a:solidFill>
              <a:srgbClr val="2D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65759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2192">
            <a:solidFill>
              <a:srgbClr val="2B2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9016"/>
            <a:ext cx="9144000" cy="208915"/>
          </a:xfrm>
          <a:custGeom>
            <a:avLst/>
            <a:gdLst/>
            <a:ahLst/>
            <a:cxnLst/>
            <a:rect l="l" t="t" r="r" b="b"/>
            <a:pathLst>
              <a:path w="9144000" h="208915">
                <a:moveTo>
                  <a:pt x="0" y="208787"/>
                </a:moveTo>
                <a:lnTo>
                  <a:pt x="9144000" y="208787"/>
                </a:lnTo>
                <a:lnTo>
                  <a:pt x="91440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EC0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09016"/>
            <a:ext cx="9144000" cy="208915"/>
          </a:xfrm>
          <a:custGeom>
            <a:avLst/>
            <a:gdLst/>
            <a:ahLst/>
            <a:cxnLst/>
            <a:rect l="l" t="t" r="r" b="b"/>
            <a:pathLst>
              <a:path w="9144000" h="208915">
                <a:moveTo>
                  <a:pt x="0" y="208787"/>
                </a:moveTo>
                <a:lnTo>
                  <a:pt x="9144000" y="208787"/>
                </a:lnTo>
                <a:lnTo>
                  <a:pt x="91440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solidFill>
              <a:srgbClr val="EC0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831" y="70103"/>
            <a:ext cx="836676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76542" y="6438900"/>
            <a:ext cx="3667760" cy="419100"/>
          </a:xfrm>
          <a:custGeom>
            <a:avLst/>
            <a:gdLst/>
            <a:ahLst/>
            <a:cxnLst/>
            <a:rect l="l" t="t" r="r" b="b"/>
            <a:pathLst>
              <a:path w="3667759" h="419100">
                <a:moveTo>
                  <a:pt x="3667457" y="0"/>
                </a:moveTo>
                <a:lnTo>
                  <a:pt x="0" y="419097"/>
                </a:lnTo>
                <a:lnTo>
                  <a:pt x="3667457" y="419097"/>
                </a:lnTo>
                <a:lnTo>
                  <a:pt x="3667457" y="0"/>
                </a:lnTo>
                <a:close/>
              </a:path>
            </a:pathLst>
          </a:custGeom>
          <a:solidFill>
            <a:srgbClr val="EC0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76542" y="6438900"/>
            <a:ext cx="3667760" cy="419100"/>
          </a:xfrm>
          <a:custGeom>
            <a:avLst/>
            <a:gdLst/>
            <a:ahLst/>
            <a:cxnLst/>
            <a:rect l="l" t="t" r="r" b="b"/>
            <a:pathLst>
              <a:path w="3667759" h="419100">
                <a:moveTo>
                  <a:pt x="3667457" y="419097"/>
                </a:moveTo>
                <a:lnTo>
                  <a:pt x="3667457" y="0"/>
                </a:lnTo>
                <a:lnTo>
                  <a:pt x="0" y="419097"/>
                </a:lnTo>
              </a:path>
            </a:pathLst>
          </a:custGeom>
          <a:ln w="12191">
            <a:solidFill>
              <a:srgbClr val="EC0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72000" y="6025614"/>
            <a:ext cx="4572000" cy="715645"/>
          </a:xfrm>
          <a:custGeom>
            <a:avLst/>
            <a:gdLst/>
            <a:ahLst/>
            <a:cxnLst/>
            <a:rect l="l" t="t" r="r" b="b"/>
            <a:pathLst>
              <a:path w="4572000" h="715645">
                <a:moveTo>
                  <a:pt x="4572000" y="0"/>
                </a:moveTo>
                <a:lnTo>
                  <a:pt x="0" y="715036"/>
                </a:lnTo>
                <a:lnTo>
                  <a:pt x="4572000" y="715036"/>
                </a:lnTo>
                <a:lnTo>
                  <a:pt x="4572000" y="0"/>
                </a:lnTo>
                <a:close/>
              </a:path>
            </a:pathLst>
          </a:custGeom>
          <a:solidFill>
            <a:srgbClr val="2B2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72000" y="6025614"/>
            <a:ext cx="4572000" cy="715645"/>
          </a:xfrm>
          <a:custGeom>
            <a:avLst/>
            <a:gdLst/>
            <a:ahLst/>
            <a:cxnLst/>
            <a:rect l="l" t="t" r="r" b="b"/>
            <a:pathLst>
              <a:path w="4572000" h="715645">
                <a:moveTo>
                  <a:pt x="4572000" y="0"/>
                </a:moveTo>
                <a:lnTo>
                  <a:pt x="0" y="715036"/>
                </a:lnTo>
                <a:lnTo>
                  <a:pt x="4572000" y="715036"/>
                </a:lnTo>
              </a:path>
            </a:pathLst>
          </a:custGeom>
          <a:ln w="12192">
            <a:solidFill>
              <a:srgbClr val="2B2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409" y="573150"/>
            <a:ext cx="8187181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119" y="1629017"/>
            <a:ext cx="8349615" cy="436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747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spirangi.org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6958" y="1407108"/>
            <a:ext cx="4318635" cy="21932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466090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Organização  Social de</a:t>
            </a:r>
            <a:r>
              <a:rPr sz="4400" spc="-45" dirty="0"/>
              <a:t> </a:t>
            </a:r>
            <a:r>
              <a:rPr sz="4400" dirty="0"/>
              <a:t>Saúde</a:t>
            </a:r>
            <a:endParaRPr sz="4400"/>
          </a:p>
          <a:p>
            <a:pPr marL="436245">
              <a:lnSpc>
                <a:spcPts val="6959"/>
              </a:lnSpc>
            </a:pPr>
            <a:r>
              <a:rPr sz="6000" spc="245" dirty="0"/>
              <a:t>PIRANGI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0" y="58"/>
            <a:ext cx="4518659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95616" y="0"/>
            <a:ext cx="975359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4005071"/>
            <a:ext cx="4104132" cy="195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8605" y="3995165"/>
            <a:ext cx="4124325" cy="1978660"/>
          </a:xfrm>
          <a:custGeom>
            <a:avLst/>
            <a:gdLst/>
            <a:ahLst/>
            <a:cxnLst/>
            <a:rect l="l" t="t" r="r" b="b"/>
            <a:pathLst>
              <a:path w="4124325" h="1978660">
                <a:moveTo>
                  <a:pt x="0" y="1978151"/>
                </a:moveTo>
                <a:lnTo>
                  <a:pt x="4123944" y="1978151"/>
                </a:lnTo>
                <a:lnTo>
                  <a:pt x="4123944" y="0"/>
                </a:lnTo>
                <a:lnTo>
                  <a:pt x="0" y="0"/>
                </a:lnTo>
                <a:lnTo>
                  <a:pt x="0" y="1978151"/>
                </a:lnTo>
                <a:close/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045589"/>
            <a:ext cx="8126730" cy="289540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6350" indent="-172085" algn="just">
              <a:lnSpc>
                <a:spcPct val="90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proposta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estratégica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lang="pt-BR" sz="2100" spc="-125" dirty="0" smtClean="0">
                <a:solidFill>
                  <a:srgbClr val="2D2F92"/>
                </a:solidFill>
                <a:latin typeface="Arial"/>
                <a:cs typeface="Arial"/>
              </a:rPr>
              <a:t> O.S.S </a:t>
            </a:r>
            <a:r>
              <a:rPr sz="2100" spc="-105" dirty="0" smtClean="0">
                <a:solidFill>
                  <a:srgbClr val="2D2F92"/>
                </a:solidFill>
                <a:latin typeface="Arial"/>
                <a:cs typeface="Arial"/>
              </a:rPr>
              <a:t>Pirangi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é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ser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uma 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fonte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dados 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que </a:t>
            </a:r>
            <a:r>
              <a:rPr sz="2100" spc="-20" dirty="0">
                <a:solidFill>
                  <a:srgbClr val="2D2F92"/>
                </a:solidFill>
                <a:latin typeface="Arial"/>
                <a:cs typeface="Arial"/>
              </a:rPr>
              <a:t>reflita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realidade operacional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gerencial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contratos 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celebrados com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Município,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2D2F92"/>
                </a:solidFill>
                <a:latin typeface="Arial"/>
                <a:cs typeface="Arial"/>
              </a:rPr>
              <a:t>fim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assegurar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fiscalização 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Órgãos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Competentes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sobre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política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pública, 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agregando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qualidade, eficiência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transparência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na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 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Serviços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Saúde.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84785" marR="5080" indent="-172085" algn="just">
              <a:lnSpc>
                <a:spcPts val="2270"/>
              </a:lnSpc>
              <a:spcBef>
                <a:spcPts val="1485"/>
              </a:spcBef>
              <a:buChar char="•"/>
              <a:tabLst>
                <a:tab pos="185420" algn="l"/>
              </a:tabLst>
            </a:pPr>
            <a:r>
              <a:rPr sz="2100" spc="-170" dirty="0">
                <a:solidFill>
                  <a:srgbClr val="2D2F92"/>
                </a:solidFill>
                <a:latin typeface="Arial"/>
                <a:cs typeface="Arial"/>
              </a:rPr>
              <a:t>Nossa 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prioridade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é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acompanhamento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produção </a:t>
            </a:r>
            <a:r>
              <a:rPr sz="2100" spc="-45" dirty="0">
                <a:solidFill>
                  <a:srgbClr val="2D2F92"/>
                </a:solidFill>
                <a:latin typeface="Arial"/>
                <a:cs typeface="Arial"/>
              </a:rPr>
              <a:t>quantitativa 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contratada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200" dirty="0">
                <a:solidFill>
                  <a:srgbClr val="2D2F92"/>
                </a:solidFill>
                <a:latin typeface="Arial"/>
                <a:cs typeface="Arial"/>
              </a:rPr>
              <a:t>as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características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qualitativas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resultados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alcançados.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466" y="682498"/>
            <a:ext cx="2727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Me</a:t>
            </a:r>
            <a:r>
              <a:rPr spc="10" dirty="0"/>
              <a:t>t</a:t>
            </a:r>
            <a:r>
              <a:rPr spc="-305" dirty="0"/>
              <a:t>odolo</a:t>
            </a:r>
            <a:r>
              <a:rPr spc="-340" dirty="0"/>
              <a:t>g</a:t>
            </a:r>
            <a:r>
              <a:rPr spc="-195" dirty="0"/>
              <a:t>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825" y="682498"/>
            <a:ext cx="2036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Obj</a:t>
            </a:r>
            <a:r>
              <a:rPr spc="-270" dirty="0"/>
              <a:t>e</a:t>
            </a:r>
            <a:r>
              <a:rPr spc="-110" dirty="0"/>
              <a:t>ti</a:t>
            </a:r>
            <a:r>
              <a:rPr spc="-235" dirty="0"/>
              <a:t>v</a:t>
            </a:r>
            <a:r>
              <a:rPr spc="-465" dirty="0"/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986788"/>
            <a:ext cx="7911465" cy="262289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4785" marR="5080" indent="-172085" algn="just">
              <a:lnSpc>
                <a:spcPct val="80000"/>
              </a:lnSpc>
              <a:spcBef>
                <a:spcPts val="605"/>
              </a:spcBef>
              <a:buChar char="•"/>
              <a:tabLst>
                <a:tab pos="185420" algn="l"/>
              </a:tabLst>
            </a:pP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Implantar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um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Sistema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Informações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Estruturado,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Periódico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Permanente,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apoiando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desenvolvimento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Controle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das 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Organizações,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Órgãos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Contratantes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Fiscalizadores,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pela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divulgação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de 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informações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2100" spc="-150" dirty="0">
                <a:solidFill>
                  <a:srgbClr val="2D2F92"/>
                </a:solidFill>
                <a:latin typeface="Arial"/>
                <a:cs typeface="Arial"/>
              </a:rPr>
              <a:t>os 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processos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melhoria.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184785" marR="6985" indent="-172085" algn="just">
              <a:lnSpc>
                <a:spcPct val="80000"/>
              </a:lnSpc>
              <a:buChar char="•"/>
              <a:tabLst>
                <a:tab pos="185420" algn="l"/>
              </a:tabLst>
            </a:pP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Estimular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90" dirty="0" err="1">
                <a:solidFill>
                  <a:srgbClr val="2D2F92"/>
                </a:solidFill>
                <a:latin typeface="Arial"/>
                <a:cs typeface="Arial"/>
              </a:rPr>
              <a:t>capacitar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95" dirty="0" smtClean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spc="19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14" dirty="0" err="1" smtClean="0">
                <a:solidFill>
                  <a:srgbClr val="2D2F92"/>
                </a:solidFill>
                <a:latin typeface="Arial"/>
                <a:cs typeface="Arial"/>
              </a:rPr>
              <a:t>Unidade</a:t>
            </a:r>
            <a:r>
              <a:rPr sz="2100" spc="-114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75" dirty="0">
                <a:solidFill>
                  <a:srgbClr val="2D2F92"/>
                </a:solidFill>
                <a:latin typeface="Arial"/>
                <a:cs typeface="Arial"/>
              </a:rPr>
              <a:t>Saúde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utilização 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dos 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Indicadores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Padronizados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como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ferramenta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gerencial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criar 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referenciais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adequados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visando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análises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comparativas 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assistenciais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financeiras.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89" y="1431797"/>
            <a:ext cx="3599815" cy="4608830"/>
          </a:xfrm>
          <a:prstGeom prst="rect">
            <a:avLst/>
          </a:prstGeom>
          <a:ln w="28955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2495"/>
              </a:lnSpc>
            </a:pPr>
            <a:r>
              <a:rPr sz="2100" b="1" u="heavy" spc="-3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GESTÃO </a:t>
            </a:r>
            <a:r>
              <a:rPr sz="2100" b="1" u="heavy" spc="-24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DA</a:t>
            </a:r>
            <a:r>
              <a:rPr sz="2100" b="1" u="heavy" spc="-1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1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INFORMAÇÃO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62255" marR="416559" indent="-172085">
              <a:lnSpc>
                <a:spcPct val="90000"/>
              </a:lnSpc>
              <a:spcBef>
                <a:spcPts val="1470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ACOMPANHAMENTO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AVALIAÇÃO </a:t>
            </a:r>
            <a:r>
              <a:rPr sz="1900" spc="-27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290" dirty="0">
                <a:solidFill>
                  <a:srgbClr val="2D2F92"/>
                </a:solidFill>
                <a:latin typeface="Arial"/>
                <a:cs typeface="Arial"/>
              </a:rPr>
              <a:t>CONTRATOS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 </a:t>
            </a:r>
            <a:r>
              <a:rPr sz="1900" spc="-229" dirty="0">
                <a:solidFill>
                  <a:srgbClr val="2D2F92"/>
                </a:solidFill>
                <a:latin typeface="Arial"/>
                <a:cs typeface="Arial"/>
              </a:rPr>
              <a:t>PLANEJAMENTO</a:t>
            </a:r>
            <a:r>
              <a:rPr sz="1900" spc="-8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2D2F92"/>
                </a:solidFill>
                <a:latin typeface="Arial"/>
                <a:cs typeface="Arial"/>
              </a:rPr>
              <a:t>MUNICIPAL</a:t>
            </a:r>
            <a:endParaRPr sz="1900">
              <a:latin typeface="Arial"/>
              <a:cs typeface="Arial"/>
            </a:endParaRPr>
          </a:p>
          <a:p>
            <a:pPr marL="262255" marR="398780" indent="-172085">
              <a:lnSpc>
                <a:spcPts val="2050"/>
              </a:lnSpc>
              <a:spcBef>
                <a:spcPts val="819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35" dirty="0">
                <a:solidFill>
                  <a:srgbClr val="2D2F92"/>
                </a:solidFill>
                <a:latin typeface="Arial"/>
                <a:cs typeface="Arial"/>
              </a:rPr>
              <a:t>INDICADORES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ATIVIDADES  </a:t>
            </a:r>
            <a:r>
              <a:rPr sz="1900" spc="-245" dirty="0">
                <a:solidFill>
                  <a:srgbClr val="2D2F92"/>
                </a:solidFill>
                <a:latin typeface="Arial"/>
                <a:cs typeface="Arial"/>
              </a:rPr>
              <a:t>ASSISTENCIAIS</a:t>
            </a:r>
            <a:endParaRPr sz="1900">
              <a:latin typeface="Arial"/>
              <a:cs typeface="Arial"/>
            </a:endParaRPr>
          </a:p>
          <a:p>
            <a:pPr marL="305435" indent="-215265">
              <a:lnSpc>
                <a:spcPts val="2170"/>
              </a:lnSpc>
              <a:spcBef>
                <a:spcPts val="550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45" dirty="0">
                <a:solidFill>
                  <a:srgbClr val="2D2F92"/>
                </a:solidFill>
                <a:latin typeface="Arial"/>
                <a:cs typeface="Arial"/>
              </a:rPr>
              <a:t>DESDOBRAMENTO </a:t>
            </a:r>
            <a:r>
              <a:rPr sz="1900" spc="-27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54" dirty="0">
                <a:solidFill>
                  <a:srgbClr val="2D2F92"/>
                </a:solidFill>
                <a:latin typeface="Arial"/>
                <a:cs typeface="Arial"/>
              </a:rPr>
              <a:t>METAS</a:t>
            </a:r>
            <a:endParaRPr sz="1900">
              <a:latin typeface="Arial"/>
              <a:cs typeface="Arial"/>
            </a:endParaRPr>
          </a:p>
          <a:p>
            <a:pPr marL="262255">
              <a:lnSpc>
                <a:spcPts val="2170"/>
              </a:lnSpc>
            </a:pP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INSTITUCIONAIS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50" dirty="0">
                <a:solidFill>
                  <a:srgbClr val="2D2F92"/>
                </a:solidFill>
                <a:latin typeface="Arial"/>
                <a:cs typeface="Arial"/>
              </a:rPr>
              <a:t>GERENCIAIS</a:t>
            </a:r>
            <a:endParaRPr sz="1900">
              <a:latin typeface="Arial"/>
              <a:cs typeface="Arial"/>
            </a:endParaRPr>
          </a:p>
          <a:p>
            <a:pPr marL="262255" marR="290195" indent="-172085">
              <a:lnSpc>
                <a:spcPct val="90000"/>
              </a:lnSpc>
              <a:spcBef>
                <a:spcPts val="805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00" dirty="0">
                <a:solidFill>
                  <a:srgbClr val="2D2F92"/>
                </a:solidFill>
                <a:latin typeface="Arial"/>
                <a:cs typeface="Arial"/>
              </a:rPr>
              <a:t>INFORMAÇÃO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SISTEMATIZADA 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900" spc="-265" dirty="0">
                <a:solidFill>
                  <a:srgbClr val="2D2F92"/>
                </a:solidFill>
                <a:latin typeface="Arial"/>
                <a:cs typeface="Arial"/>
              </a:rPr>
              <a:t>TODAS </a:t>
            </a:r>
            <a:r>
              <a:rPr sz="1900" spc="-215" dirty="0">
                <a:solidFill>
                  <a:srgbClr val="2D2F92"/>
                </a:solidFill>
                <a:latin typeface="Arial"/>
                <a:cs typeface="Arial"/>
              </a:rPr>
              <a:t>CAMADAS 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DA  </a:t>
            </a:r>
            <a:r>
              <a:rPr sz="1900" spc="-229" dirty="0">
                <a:solidFill>
                  <a:srgbClr val="2D2F92"/>
                </a:solidFill>
                <a:latin typeface="Arial"/>
                <a:cs typeface="Arial"/>
              </a:rPr>
              <a:t>ORGANIZAÇÃO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1900" spc="-285" dirty="0">
                <a:solidFill>
                  <a:srgbClr val="2D2F92"/>
                </a:solidFill>
                <a:latin typeface="Arial"/>
                <a:cs typeface="Arial"/>
              </a:rPr>
              <a:t>ORGÃOS  CONTRATANTES </a:t>
            </a:r>
            <a:r>
              <a:rPr sz="1900" spc="-135" dirty="0">
                <a:solidFill>
                  <a:srgbClr val="2D2F92"/>
                </a:solidFill>
                <a:latin typeface="Arial"/>
                <a:cs typeface="Arial"/>
              </a:rPr>
              <a:t>E/OU  </a:t>
            </a:r>
            <a:r>
              <a:rPr sz="1900" spc="-260" dirty="0">
                <a:solidFill>
                  <a:srgbClr val="2D2F92"/>
                </a:solidFill>
                <a:latin typeface="Arial"/>
                <a:cs typeface="Arial"/>
              </a:rPr>
              <a:t>FISCALIZADORES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0797" y="1431797"/>
            <a:ext cx="3744595" cy="4608830"/>
          </a:xfrm>
          <a:prstGeom prst="rect">
            <a:avLst/>
          </a:prstGeom>
          <a:ln w="28955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ts val="2495"/>
              </a:lnSpc>
            </a:pPr>
            <a:r>
              <a:rPr sz="2100" b="1" u="heavy" spc="-3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GESTÃO</a:t>
            </a:r>
            <a:r>
              <a:rPr sz="2100" b="1" u="heavy" spc="-12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31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ESTRATÉGICA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63525" indent="-172085">
              <a:lnSpc>
                <a:spcPts val="2165"/>
              </a:lnSpc>
              <a:spcBef>
                <a:spcPts val="124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31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900" spc="-10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60" dirty="0">
                <a:solidFill>
                  <a:srgbClr val="2D2F92"/>
                </a:solidFill>
                <a:latin typeface="Arial"/>
                <a:cs typeface="Arial"/>
              </a:rPr>
              <a:t>PERFORMANCE</a:t>
            </a:r>
            <a:endParaRPr sz="1900">
              <a:latin typeface="Arial"/>
              <a:cs typeface="Arial"/>
            </a:endParaRPr>
          </a:p>
          <a:p>
            <a:pPr marL="263525">
              <a:lnSpc>
                <a:spcPts val="2165"/>
              </a:lnSpc>
            </a:pPr>
            <a:r>
              <a:rPr sz="1900" spc="-265" dirty="0">
                <a:solidFill>
                  <a:srgbClr val="2D2F92"/>
                </a:solidFill>
                <a:latin typeface="Arial"/>
                <a:cs typeface="Arial"/>
              </a:rPr>
              <a:t>CORPORATIVA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63525" marR="436245" indent="-172085">
              <a:lnSpc>
                <a:spcPts val="2050"/>
              </a:lnSpc>
              <a:spcBef>
                <a:spcPts val="1495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270" dirty="0">
                <a:solidFill>
                  <a:srgbClr val="2D2F92"/>
                </a:solidFill>
                <a:latin typeface="Arial"/>
                <a:cs typeface="Arial"/>
              </a:rPr>
              <a:t>FERRAMENTAS </a:t>
            </a: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COM </a:t>
            </a:r>
            <a:r>
              <a:rPr sz="1900" spc="-285" dirty="0">
                <a:solidFill>
                  <a:srgbClr val="2D2F92"/>
                </a:solidFill>
                <a:latin typeface="Arial"/>
                <a:cs typeface="Arial"/>
              </a:rPr>
              <a:t>FOCO </a:t>
            </a:r>
            <a:r>
              <a:rPr sz="1900" spc="-160" dirty="0">
                <a:solidFill>
                  <a:srgbClr val="2D2F92"/>
                </a:solidFill>
                <a:latin typeface="Arial"/>
                <a:cs typeface="Arial"/>
              </a:rPr>
              <a:t>EM  </a:t>
            </a:r>
            <a:r>
              <a:rPr sz="1900" spc="-310" dirty="0">
                <a:solidFill>
                  <a:srgbClr val="2D2F92"/>
                </a:solidFill>
                <a:latin typeface="Arial"/>
                <a:cs typeface="Arial"/>
              </a:rPr>
              <a:t>RESULTADOS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Wingdings"/>
              <a:buChar char=""/>
            </a:pPr>
            <a:endParaRPr sz="1900">
              <a:latin typeface="Times New Roman"/>
              <a:cs typeface="Times New Roman"/>
            </a:endParaRPr>
          </a:p>
          <a:p>
            <a:pPr marL="263525" marR="265430" indent="-172085">
              <a:lnSpc>
                <a:spcPts val="2050"/>
              </a:lnSpc>
              <a:spcBef>
                <a:spcPts val="147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250" dirty="0">
                <a:solidFill>
                  <a:srgbClr val="2D2F92"/>
                </a:solidFill>
                <a:latin typeface="Arial"/>
                <a:cs typeface="Arial"/>
              </a:rPr>
              <a:t>PLANOS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315" dirty="0">
                <a:solidFill>
                  <a:srgbClr val="2D2F92"/>
                </a:solidFill>
                <a:latin typeface="Arial"/>
                <a:cs typeface="Arial"/>
              </a:rPr>
              <a:t>AÇÕES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VINCULADOS  </a:t>
            </a:r>
            <a:r>
              <a:rPr sz="1900" spc="-17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1900" spc="-11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35" dirty="0">
                <a:solidFill>
                  <a:srgbClr val="2D2F92"/>
                </a:solidFill>
                <a:latin typeface="Arial"/>
                <a:cs typeface="Arial"/>
              </a:rPr>
              <a:t>INDICADORES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Wingdings"/>
              <a:buChar char=""/>
            </a:pPr>
            <a:endParaRPr sz="1900">
              <a:latin typeface="Times New Roman"/>
              <a:cs typeface="Times New Roman"/>
            </a:endParaRPr>
          </a:p>
          <a:p>
            <a:pPr marL="306705" indent="-215265">
              <a:lnSpc>
                <a:spcPct val="100000"/>
              </a:lnSpc>
              <a:spcBef>
                <a:spcPts val="122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INICIATIVAS</a:t>
            </a:r>
            <a:r>
              <a:rPr sz="1900" spc="-1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300" dirty="0">
                <a:solidFill>
                  <a:srgbClr val="2D2F92"/>
                </a:solidFill>
                <a:latin typeface="Arial"/>
                <a:cs typeface="Arial"/>
              </a:rPr>
              <a:t>ESTRATÉGICAS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2" rIns="0" bIns="0" rtlCol="0">
            <a:spAutoFit/>
          </a:bodyPr>
          <a:lstStyle/>
          <a:p>
            <a:pPr marL="1640205" marR="5080" indent="-704215">
              <a:lnSpc>
                <a:spcPct val="70000"/>
              </a:lnSpc>
              <a:spcBef>
                <a:spcPts val="1535"/>
              </a:spcBef>
            </a:pPr>
            <a:r>
              <a:rPr spc="-335" dirty="0"/>
              <a:t>Gestão </a:t>
            </a:r>
            <a:r>
              <a:rPr spc="-260" dirty="0"/>
              <a:t>de </a:t>
            </a:r>
            <a:r>
              <a:rPr spc="-250" dirty="0"/>
              <a:t>contrato </a:t>
            </a:r>
            <a:r>
              <a:rPr spc="-325" dirty="0"/>
              <a:t>baseado </a:t>
            </a:r>
            <a:r>
              <a:rPr spc="-265" dirty="0"/>
              <a:t>em  </a:t>
            </a:r>
            <a:r>
              <a:rPr spc="-290" dirty="0"/>
              <a:t>Performance</a:t>
            </a:r>
            <a:r>
              <a:rPr spc="-195" dirty="0"/>
              <a:t> </a:t>
            </a:r>
            <a:r>
              <a:rPr spc="-280" dirty="0"/>
              <a:t>Corporativa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582" y="2189734"/>
            <a:ext cx="7715884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Melhora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tomada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decisão;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2100" spc="-60" dirty="0">
                <a:solidFill>
                  <a:srgbClr val="2D2F92"/>
                </a:solidFill>
                <a:latin typeface="Arial"/>
                <a:cs typeface="Arial"/>
              </a:rPr>
              <a:t>Minimiza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incertezas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alinha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Indicadores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2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Objetivos;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785" marR="5715" indent="-172085">
              <a:lnSpc>
                <a:spcPts val="2270"/>
              </a:lnSpc>
              <a:spcBef>
                <a:spcPts val="5"/>
              </a:spcBef>
              <a:buChar char="•"/>
              <a:tabLst>
                <a:tab pos="185420" algn="l"/>
                <a:tab pos="824865" algn="l"/>
                <a:tab pos="1351915" algn="l"/>
                <a:tab pos="2743835" algn="l"/>
                <a:tab pos="3300095" algn="l"/>
                <a:tab pos="4370070" algn="l"/>
                <a:tab pos="4638040" algn="l"/>
                <a:tab pos="5851525" algn="l"/>
                <a:tab pos="6125845" algn="l"/>
                <a:tab pos="6682740" algn="l"/>
                <a:tab pos="7196455" algn="l"/>
              </a:tabLst>
            </a:pPr>
            <a:r>
              <a:rPr sz="2100" spc="-350" dirty="0">
                <a:solidFill>
                  <a:srgbClr val="2D2F92"/>
                </a:solidFill>
                <a:latin typeface="Arial"/>
                <a:cs typeface="Arial"/>
              </a:rPr>
              <a:t>F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c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no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indi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ado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80" dirty="0">
                <a:solidFill>
                  <a:srgbClr val="2D2F92"/>
                </a:solidFill>
                <a:latin typeface="Arial"/>
                <a:cs typeface="Arial"/>
              </a:rPr>
              <a:t>es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que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5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2D2F92"/>
                </a:solidFill>
                <a:latin typeface="Arial"/>
                <a:cs typeface="Arial"/>
              </a:rPr>
              <a:t>fl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em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04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spc="65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3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égia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que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sã</a:t>
            </a:r>
            <a:r>
              <a:rPr sz="2100" spc="-160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ma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s 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críticos;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84785" marR="5080" indent="-172085" algn="just">
              <a:lnSpc>
                <a:spcPct val="90000"/>
              </a:lnSpc>
              <a:spcBef>
                <a:spcPts val="1425"/>
              </a:spcBef>
              <a:buChar char="•"/>
              <a:tabLst>
                <a:tab pos="185420" algn="l"/>
              </a:tabLst>
            </a:pP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Sincroniza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comunicação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das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metas, estratégias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indicadores 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através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das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diversas 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áreas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permite </a:t>
            </a:r>
            <a:r>
              <a:rPr sz="2100" spc="-150" dirty="0">
                <a:solidFill>
                  <a:srgbClr val="2D2F92"/>
                </a:solidFill>
                <a:latin typeface="Arial"/>
                <a:cs typeface="Arial"/>
              </a:rPr>
              <a:t>aos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usuários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consultar,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editar,  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compartilhar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trabalhar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simultaneamente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em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uma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informação 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comum.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2" rIns="0" bIns="0" rtlCol="0">
            <a:spAutoFit/>
          </a:bodyPr>
          <a:lstStyle/>
          <a:p>
            <a:pPr marL="3234690" marR="5080" indent="-1681480">
              <a:lnSpc>
                <a:spcPct val="70000"/>
              </a:lnSpc>
              <a:spcBef>
                <a:spcPts val="1535"/>
              </a:spcBef>
            </a:pPr>
            <a:r>
              <a:rPr spc="-295" dirty="0"/>
              <a:t>Ferramentas </a:t>
            </a:r>
            <a:r>
              <a:rPr spc="-395" dirty="0"/>
              <a:t>com </a:t>
            </a:r>
            <a:r>
              <a:rPr spc="-325" dirty="0"/>
              <a:t>foco </a:t>
            </a:r>
            <a:r>
              <a:rPr spc="-260" dirty="0"/>
              <a:t>em  </a:t>
            </a:r>
            <a:r>
              <a:rPr spc="-315" dirty="0"/>
              <a:t>Resultado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3069335"/>
            <a:ext cx="3456940" cy="3095625"/>
          </a:xfrm>
          <a:custGeom>
            <a:avLst/>
            <a:gdLst/>
            <a:ahLst/>
            <a:cxnLst/>
            <a:rect l="l" t="t" r="r" b="b"/>
            <a:pathLst>
              <a:path w="3456940" h="3095625">
                <a:moveTo>
                  <a:pt x="2940558" y="0"/>
                </a:moveTo>
                <a:lnTo>
                  <a:pt x="515886" y="0"/>
                </a:lnTo>
                <a:lnTo>
                  <a:pt x="468931" y="2108"/>
                </a:lnTo>
                <a:lnTo>
                  <a:pt x="423156" y="8313"/>
                </a:lnTo>
                <a:lnTo>
                  <a:pt x="378745" y="18430"/>
                </a:lnTo>
                <a:lnTo>
                  <a:pt x="335878" y="32279"/>
                </a:lnTo>
                <a:lnTo>
                  <a:pt x="294740" y="49677"/>
                </a:lnTo>
                <a:lnTo>
                  <a:pt x="255510" y="70442"/>
                </a:lnTo>
                <a:lnTo>
                  <a:pt x="218373" y="94391"/>
                </a:lnTo>
                <a:lnTo>
                  <a:pt x="183509" y="121343"/>
                </a:lnTo>
                <a:lnTo>
                  <a:pt x="151101" y="151114"/>
                </a:lnTo>
                <a:lnTo>
                  <a:pt x="121331" y="183522"/>
                </a:lnTo>
                <a:lnTo>
                  <a:pt x="94381" y="218386"/>
                </a:lnTo>
                <a:lnTo>
                  <a:pt x="70434" y="255524"/>
                </a:lnTo>
                <a:lnTo>
                  <a:pt x="49671" y="294751"/>
                </a:lnTo>
                <a:lnTo>
                  <a:pt x="32275" y="335888"/>
                </a:lnTo>
                <a:lnTo>
                  <a:pt x="18428" y="378751"/>
                </a:lnTo>
                <a:lnTo>
                  <a:pt x="8311" y="423157"/>
                </a:lnTo>
                <a:lnTo>
                  <a:pt x="2108" y="468926"/>
                </a:lnTo>
                <a:lnTo>
                  <a:pt x="0" y="515874"/>
                </a:lnTo>
                <a:lnTo>
                  <a:pt x="0" y="2579357"/>
                </a:lnTo>
                <a:lnTo>
                  <a:pt x="2108" y="2626312"/>
                </a:lnTo>
                <a:lnTo>
                  <a:pt x="8311" y="2672087"/>
                </a:lnTo>
                <a:lnTo>
                  <a:pt x="18428" y="2716498"/>
                </a:lnTo>
                <a:lnTo>
                  <a:pt x="32275" y="2759365"/>
                </a:lnTo>
                <a:lnTo>
                  <a:pt x="49671" y="2800503"/>
                </a:lnTo>
                <a:lnTo>
                  <a:pt x="70434" y="2839733"/>
                </a:lnTo>
                <a:lnTo>
                  <a:pt x="94381" y="2876870"/>
                </a:lnTo>
                <a:lnTo>
                  <a:pt x="121331" y="2911734"/>
                </a:lnTo>
                <a:lnTo>
                  <a:pt x="151101" y="2944142"/>
                </a:lnTo>
                <a:lnTo>
                  <a:pt x="183509" y="2973912"/>
                </a:lnTo>
                <a:lnTo>
                  <a:pt x="218373" y="3000862"/>
                </a:lnTo>
                <a:lnTo>
                  <a:pt x="255510" y="3024809"/>
                </a:lnTo>
                <a:lnTo>
                  <a:pt x="294740" y="3045572"/>
                </a:lnTo>
                <a:lnTo>
                  <a:pt x="335878" y="3062968"/>
                </a:lnTo>
                <a:lnTo>
                  <a:pt x="378745" y="3076815"/>
                </a:lnTo>
                <a:lnTo>
                  <a:pt x="423156" y="3086932"/>
                </a:lnTo>
                <a:lnTo>
                  <a:pt x="468931" y="3093135"/>
                </a:lnTo>
                <a:lnTo>
                  <a:pt x="515886" y="3095244"/>
                </a:lnTo>
                <a:lnTo>
                  <a:pt x="2940558" y="3095244"/>
                </a:lnTo>
                <a:lnTo>
                  <a:pt x="2987505" y="3093135"/>
                </a:lnTo>
                <a:lnTo>
                  <a:pt x="3033274" y="3086932"/>
                </a:lnTo>
                <a:lnTo>
                  <a:pt x="3077680" y="3076815"/>
                </a:lnTo>
                <a:lnTo>
                  <a:pt x="3120543" y="3062968"/>
                </a:lnTo>
                <a:lnTo>
                  <a:pt x="3161680" y="3045572"/>
                </a:lnTo>
                <a:lnTo>
                  <a:pt x="3200908" y="3024809"/>
                </a:lnTo>
                <a:lnTo>
                  <a:pt x="3238045" y="3000862"/>
                </a:lnTo>
                <a:lnTo>
                  <a:pt x="3272909" y="2973912"/>
                </a:lnTo>
                <a:lnTo>
                  <a:pt x="3305317" y="2944142"/>
                </a:lnTo>
                <a:lnTo>
                  <a:pt x="3335088" y="2911734"/>
                </a:lnTo>
                <a:lnTo>
                  <a:pt x="3362040" y="2876870"/>
                </a:lnTo>
                <a:lnTo>
                  <a:pt x="3385989" y="2839733"/>
                </a:lnTo>
                <a:lnTo>
                  <a:pt x="3406754" y="2800503"/>
                </a:lnTo>
                <a:lnTo>
                  <a:pt x="3424152" y="2759365"/>
                </a:lnTo>
                <a:lnTo>
                  <a:pt x="3438001" y="2716498"/>
                </a:lnTo>
                <a:lnTo>
                  <a:pt x="3448118" y="2672087"/>
                </a:lnTo>
                <a:lnTo>
                  <a:pt x="3454323" y="2626312"/>
                </a:lnTo>
                <a:lnTo>
                  <a:pt x="3456432" y="2579357"/>
                </a:lnTo>
                <a:lnTo>
                  <a:pt x="3456432" y="515874"/>
                </a:lnTo>
                <a:lnTo>
                  <a:pt x="3454323" y="468926"/>
                </a:lnTo>
                <a:lnTo>
                  <a:pt x="3448118" y="423157"/>
                </a:lnTo>
                <a:lnTo>
                  <a:pt x="3438001" y="378751"/>
                </a:lnTo>
                <a:lnTo>
                  <a:pt x="3424152" y="335888"/>
                </a:lnTo>
                <a:lnTo>
                  <a:pt x="3406754" y="294751"/>
                </a:lnTo>
                <a:lnTo>
                  <a:pt x="3385989" y="255524"/>
                </a:lnTo>
                <a:lnTo>
                  <a:pt x="3362040" y="218386"/>
                </a:lnTo>
                <a:lnTo>
                  <a:pt x="3335088" y="183522"/>
                </a:lnTo>
                <a:lnTo>
                  <a:pt x="3305317" y="151114"/>
                </a:lnTo>
                <a:lnTo>
                  <a:pt x="3272909" y="121343"/>
                </a:lnTo>
                <a:lnTo>
                  <a:pt x="3238045" y="94391"/>
                </a:lnTo>
                <a:lnTo>
                  <a:pt x="3200908" y="70442"/>
                </a:lnTo>
                <a:lnTo>
                  <a:pt x="3161680" y="49677"/>
                </a:lnTo>
                <a:lnTo>
                  <a:pt x="3120543" y="32279"/>
                </a:lnTo>
                <a:lnTo>
                  <a:pt x="3077680" y="18430"/>
                </a:lnTo>
                <a:lnTo>
                  <a:pt x="3033274" y="8313"/>
                </a:lnTo>
                <a:lnTo>
                  <a:pt x="2987505" y="2108"/>
                </a:lnTo>
                <a:lnTo>
                  <a:pt x="294055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3069335"/>
            <a:ext cx="3456940" cy="3095625"/>
          </a:xfrm>
          <a:custGeom>
            <a:avLst/>
            <a:gdLst/>
            <a:ahLst/>
            <a:cxnLst/>
            <a:rect l="l" t="t" r="r" b="b"/>
            <a:pathLst>
              <a:path w="3456940" h="3095625">
                <a:moveTo>
                  <a:pt x="0" y="515874"/>
                </a:moveTo>
                <a:lnTo>
                  <a:pt x="2108" y="468926"/>
                </a:lnTo>
                <a:lnTo>
                  <a:pt x="8311" y="423157"/>
                </a:lnTo>
                <a:lnTo>
                  <a:pt x="18428" y="378751"/>
                </a:lnTo>
                <a:lnTo>
                  <a:pt x="32275" y="335888"/>
                </a:lnTo>
                <a:lnTo>
                  <a:pt x="49671" y="294751"/>
                </a:lnTo>
                <a:lnTo>
                  <a:pt x="70434" y="255524"/>
                </a:lnTo>
                <a:lnTo>
                  <a:pt x="94381" y="218386"/>
                </a:lnTo>
                <a:lnTo>
                  <a:pt x="121331" y="183522"/>
                </a:lnTo>
                <a:lnTo>
                  <a:pt x="151101" y="151114"/>
                </a:lnTo>
                <a:lnTo>
                  <a:pt x="183509" y="121343"/>
                </a:lnTo>
                <a:lnTo>
                  <a:pt x="218373" y="94391"/>
                </a:lnTo>
                <a:lnTo>
                  <a:pt x="255510" y="70442"/>
                </a:lnTo>
                <a:lnTo>
                  <a:pt x="294740" y="49677"/>
                </a:lnTo>
                <a:lnTo>
                  <a:pt x="335878" y="32279"/>
                </a:lnTo>
                <a:lnTo>
                  <a:pt x="378745" y="18430"/>
                </a:lnTo>
                <a:lnTo>
                  <a:pt x="423156" y="8313"/>
                </a:lnTo>
                <a:lnTo>
                  <a:pt x="468931" y="2108"/>
                </a:lnTo>
                <a:lnTo>
                  <a:pt x="515886" y="0"/>
                </a:lnTo>
                <a:lnTo>
                  <a:pt x="2940558" y="0"/>
                </a:lnTo>
                <a:lnTo>
                  <a:pt x="2987505" y="2108"/>
                </a:lnTo>
                <a:lnTo>
                  <a:pt x="3033274" y="8313"/>
                </a:lnTo>
                <a:lnTo>
                  <a:pt x="3077680" y="18430"/>
                </a:lnTo>
                <a:lnTo>
                  <a:pt x="3120543" y="32279"/>
                </a:lnTo>
                <a:lnTo>
                  <a:pt x="3161680" y="49677"/>
                </a:lnTo>
                <a:lnTo>
                  <a:pt x="3200908" y="70442"/>
                </a:lnTo>
                <a:lnTo>
                  <a:pt x="3238045" y="94391"/>
                </a:lnTo>
                <a:lnTo>
                  <a:pt x="3272909" y="121343"/>
                </a:lnTo>
                <a:lnTo>
                  <a:pt x="3305317" y="151114"/>
                </a:lnTo>
                <a:lnTo>
                  <a:pt x="3335088" y="183522"/>
                </a:lnTo>
                <a:lnTo>
                  <a:pt x="3362040" y="218386"/>
                </a:lnTo>
                <a:lnTo>
                  <a:pt x="3385989" y="255524"/>
                </a:lnTo>
                <a:lnTo>
                  <a:pt x="3406754" y="294751"/>
                </a:lnTo>
                <a:lnTo>
                  <a:pt x="3424152" y="335888"/>
                </a:lnTo>
                <a:lnTo>
                  <a:pt x="3438001" y="378751"/>
                </a:lnTo>
                <a:lnTo>
                  <a:pt x="3448118" y="423157"/>
                </a:lnTo>
                <a:lnTo>
                  <a:pt x="3454323" y="468926"/>
                </a:lnTo>
                <a:lnTo>
                  <a:pt x="3456432" y="515874"/>
                </a:lnTo>
                <a:lnTo>
                  <a:pt x="3456432" y="2579357"/>
                </a:lnTo>
                <a:lnTo>
                  <a:pt x="3454323" y="2626312"/>
                </a:lnTo>
                <a:lnTo>
                  <a:pt x="3448118" y="2672087"/>
                </a:lnTo>
                <a:lnTo>
                  <a:pt x="3438001" y="2716498"/>
                </a:lnTo>
                <a:lnTo>
                  <a:pt x="3424152" y="2759365"/>
                </a:lnTo>
                <a:lnTo>
                  <a:pt x="3406754" y="2800503"/>
                </a:lnTo>
                <a:lnTo>
                  <a:pt x="3385989" y="2839733"/>
                </a:lnTo>
                <a:lnTo>
                  <a:pt x="3362040" y="2876870"/>
                </a:lnTo>
                <a:lnTo>
                  <a:pt x="3335088" y="2911734"/>
                </a:lnTo>
                <a:lnTo>
                  <a:pt x="3305317" y="2944142"/>
                </a:lnTo>
                <a:lnTo>
                  <a:pt x="3272909" y="2973912"/>
                </a:lnTo>
                <a:lnTo>
                  <a:pt x="3238045" y="3000862"/>
                </a:lnTo>
                <a:lnTo>
                  <a:pt x="3200908" y="3024809"/>
                </a:lnTo>
                <a:lnTo>
                  <a:pt x="3161680" y="3045572"/>
                </a:lnTo>
                <a:lnTo>
                  <a:pt x="3120543" y="3062968"/>
                </a:lnTo>
                <a:lnTo>
                  <a:pt x="3077680" y="3076815"/>
                </a:lnTo>
                <a:lnTo>
                  <a:pt x="3033274" y="3086932"/>
                </a:lnTo>
                <a:lnTo>
                  <a:pt x="2987505" y="3093135"/>
                </a:lnTo>
                <a:lnTo>
                  <a:pt x="2940558" y="3095244"/>
                </a:lnTo>
                <a:lnTo>
                  <a:pt x="515886" y="3095244"/>
                </a:lnTo>
                <a:lnTo>
                  <a:pt x="468931" y="3093135"/>
                </a:lnTo>
                <a:lnTo>
                  <a:pt x="423156" y="3086932"/>
                </a:lnTo>
                <a:lnTo>
                  <a:pt x="378745" y="3076815"/>
                </a:lnTo>
                <a:lnTo>
                  <a:pt x="335878" y="3062968"/>
                </a:lnTo>
                <a:lnTo>
                  <a:pt x="294740" y="3045572"/>
                </a:lnTo>
                <a:lnTo>
                  <a:pt x="255510" y="3024809"/>
                </a:lnTo>
                <a:lnTo>
                  <a:pt x="218373" y="3000862"/>
                </a:lnTo>
                <a:lnTo>
                  <a:pt x="183509" y="2973912"/>
                </a:lnTo>
                <a:lnTo>
                  <a:pt x="151101" y="2944142"/>
                </a:lnTo>
                <a:lnTo>
                  <a:pt x="121331" y="2911734"/>
                </a:lnTo>
                <a:lnTo>
                  <a:pt x="94381" y="2876870"/>
                </a:lnTo>
                <a:lnTo>
                  <a:pt x="70434" y="2839733"/>
                </a:lnTo>
                <a:lnTo>
                  <a:pt x="49671" y="2800503"/>
                </a:lnTo>
                <a:lnTo>
                  <a:pt x="32275" y="2759365"/>
                </a:lnTo>
                <a:lnTo>
                  <a:pt x="18428" y="2716498"/>
                </a:lnTo>
                <a:lnTo>
                  <a:pt x="8311" y="2672087"/>
                </a:lnTo>
                <a:lnTo>
                  <a:pt x="2108" y="2626312"/>
                </a:lnTo>
                <a:lnTo>
                  <a:pt x="0" y="2579357"/>
                </a:lnTo>
                <a:lnTo>
                  <a:pt x="0" y="515874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688" y="2108072"/>
            <a:ext cx="7872095" cy="3609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085">
              <a:lnSpc>
                <a:spcPts val="2270"/>
              </a:lnSpc>
              <a:spcBef>
                <a:spcPts val="380"/>
              </a:spcBef>
              <a:buChar char="•"/>
              <a:tabLst>
                <a:tab pos="185420" algn="l"/>
                <a:tab pos="1682750" algn="l"/>
                <a:tab pos="2971165" algn="l"/>
                <a:tab pos="3326129" algn="l"/>
                <a:tab pos="4792345" algn="l"/>
                <a:tab pos="6327775" algn="l"/>
                <a:tab pos="6630670" algn="l"/>
              </a:tabLst>
            </a:pP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Co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n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sciênci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35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95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spc="65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3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égia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n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el</a:t>
            </a:r>
            <a:r>
              <a:rPr sz="2100" spc="-35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200" dirty="0">
                <a:solidFill>
                  <a:srgbClr val="2D2F92"/>
                </a:solidFill>
                <a:latin typeface="Arial"/>
                <a:cs typeface="Arial"/>
              </a:rPr>
              <a:t>g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ência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Comp</a:t>
            </a:r>
            <a:r>
              <a:rPr sz="2100" spc="-14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70" dirty="0">
                <a:solidFill>
                  <a:srgbClr val="2D2F92"/>
                </a:solidFill>
                <a:latin typeface="Arial"/>
                <a:cs typeface="Arial"/>
              </a:rPr>
              <a:t>titi</a:t>
            </a:r>
            <a:r>
              <a:rPr sz="2100" spc="-145" dirty="0">
                <a:solidFill>
                  <a:srgbClr val="2D2F92"/>
                </a:solidFill>
                <a:latin typeface="Arial"/>
                <a:cs typeface="Arial"/>
              </a:rPr>
              <a:t>v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60" dirty="0">
                <a:solidFill>
                  <a:srgbClr val="2D2F92"/>
                </a:solidFill>
                <a:latin typeface="Arial"/>
                <a:cs typeface="Arial"/>
              </a:rPr>
              <a:t>-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f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ormula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ç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ão 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compartilhada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comunicação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</a:t>
            </a:r>
            <a:r>
              <a:rPr sz="2100" spc="-18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estratégia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D2F92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</a:pPr>
            <a:r>
              <a:rPr sz="1800" spc="-180" dirty="0">
                <a:latin typeface="Arial"/>
                <a:cs typeface="Arial"/>
              </a:rPr>
              <a:t>As </a:t>
            </a:r>
            <a:r>
              <a:rPr sz="1800" spc="-110" dirty="0">
                <a:latin typeface="Arial"/>
                <a:cs typeface="Arial"/>
              </a:rPr>
              <a:t>organizações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266065" lvl="1">
              <a:lnSpc>
                <a:spcPct val="100000"/>
              </a:lnSpc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Informações</a:t>
            </a:r>
            <a:endParaRPr sz="1800">
              <a:latin typeface="Arial"/>
              <a:cs typeface="Arial"/>
            </a:endParaRPr>
          </a:p>
          <a:p>
            <a:pPr marL="266065" lvl="1">
              <a:lnSpc>
                <a:spcPct val="100000"/>
              </a:lnSpc>
              <a:spcBef>
                <a:spcPts val="1080"/>
              </a:spcBef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Comunicação</a:t>
            </a:r>
            <a:endParaRPr sz="1800">
              <a:latin typeface="Arial"/>
              <a:cs typeface="Arial"/>
            </a:endParaRPr>
          </a:p>
          <a:p>
            <a:pPr marL="266065" marR="5259705" lvl="1">
              <a:lnSpc>
                <a:spcPts val="3240"/>
              </a:lnSpc>
              <a:spcBef>
                <a:spcPts val="290"/>
              </a:spcBef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145" dirty="0">
                <a:latin typeface="Arial"/>
                <a:cs typeface="Arial"/>
              </a:rPr>
              <a:t>Tomada </a:t>
            </a:r>
            <a:r>
              <a:rPr sz="1800" spc="-85" dirty="0">
                <a:latin typeface="Arial"/>
                <a:cs typeface="Arial"/>
              </a:rPr>
              <a:t>de  </a:t>
            </a:r>
            <a:r>
              <a:rPr sz="1800" spc="-125" dirty="0">
                <a:latin typeface="Arial"/>
                <a:cs typeface="Arial"/>
              </a:rPr>
              <a:t>Decisão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2815" y="3970020"/>
            <a:ext cx="905510" cy="623570"/>
          </a:xfrm>
          <a:custGeom>
            <a:avLst/>
            <a:gdLst/>
            <a:ahLst/>
            <a:cxnLst/>
            <a:rect l="l" t="t" r="r" b="b"/>
            <a:pathLst>
              <a:path w="905510" h="623570">
                <a:moveTo>
                  <a:pt x="311658" y="0"/>
                </a:moveTo>
                <a:lnTo>
                  <a:pt x="0" y="311657"/>
                </a:lnTo>
                <a:lnTo>
                  <a:pt x="311658" y="623315"/>
                </a:lnTo>
                <a:lnTo>
                  <a:pt x="311658" y="467486"/>
                </a:lnTo>
                <a:lnTo>
                  <a:pt x="749427" y="467486"/>
                </a:lnTo>
                <a:lnTo>
                  <a:pt x="905256" y="311657"/>
                </a:lnTo>
                <a:lnTo>
                  <a:pt x="749427" y="155828"/>
                </a:lnTo>
                <a:lnTo>
                  <a:pt x="311658" y="155828"/>
                </a:lnTo>
                <a:lnTo>
                  <a:pt x="311658" y="0"/>
                </a:lnTo>
                <a:close/>
              </a:path>
              <a:path w="905510" h="623570">
                <a:moveTo>
                  <a:pt x="749427" y="467486"/>
                </a:moveTo>
                <a:lnTo>
                  <a:pt x="593598" y="467486"/>
                </a:lnTo>
                <a:lnTo>
                  <a:pt x="593598" y="623315"/>
                </a:lnTo>
                <a:lnTo>
                  <a:pt x="749427" y="467486"/>
                </a:lnTo>
                <a:close/>
              </a:path>
              <a:path w="905510" h="623570">
                <a:moveTo>
                  <a:pt x="593598" y="0"/>
                </a:moveTo>
                <a:lnTo>
                  <a:pt x="593598" y="155828"/>
                </a:lnTo>
                <a:lnTo>
                  <a:pt x="749427" y="155828"/>
                </a:lnTo>
                <a:lnTo>
                  <a:pt x="59359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2815" y="3970020"/>
            <a:ext cx="905510" cy="623570"/>
          </a:xfrm>
          <a:custGeom>
            <a:avLst/>
            <a:gdLst/>
            <a:ahLst/>
            <a:cxnLst/>
            <a:rect l="l" t="t" r="r" b="b"/>
            <a:pathLst>
              <a:path w="905510" h="623570">
                <a:moveTo>
                  <a:pt x="0" y="311657"/>
                </a:moveTo>
                <a:lnTo>
                  <a:pt x="311658" y="0"/>
                </a:lnTo>
                <a:lnTo>
                  <a:pt x="311658" y="155828"/>
                </a:lnTo>
                <a:lnTo>
                  <a:pt x="593598" y="155828"/>
                </a:lnTo>
                <a:lnTo>
                  <a:pt x="593598" y="0"/>
                </a:lnTo>
                <a:lnTo>
                  <a:pt x="905256" y="311657"/>
                </a:lnTo>
                <a:lnTo>
                  <a:pt x="593598" y="623315"/>
                </a:lnTo>
                <a:lnTo>
                  <a:pt x="593598" y="467486"/>
                </a:lnTo>
                <a:lnTo>
                  <a:pt x="311658" y="467486"/>
                </a:lnTo>
                <a:lnTo>
                  <a:pt x="311658" y="623315"/>
                </a:lnTo>
                <a:lnTo>
                  <a:pt x="0" y="311657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6233" y="3058774"/>
            <a:ext cx="3497362" cy="2881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945" y="794022"/>
            <a:ext cx="8187181" cy="1183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5344" algn="ctr">
              <a:lnSpc>
                <a:spcPts val="4560"/>
              </a:lnSpc>
              <a:spcBef>
                <a:spcPts val="95"/>
              </a:spcBef>
            </a:pPr>
            <a:r>
              <a:rPr spc="-275" dirty="0"/>
              <a:t>Indicadores </a:t>
            </a:r>
            <a:r>
              <a:rPr spc="-215" dirty="0"/>
              <a:t>e </a:t>
            </a:r>
            <a:r>
              <a:rPr spc="-175" dirty="0"/>
              <a:t>Metas </a:t>
            </a:r>
            <a:r>
              <a:rPr spc="-245" dirty="0"/>
              <a:t>de </a:t>
            </a:r>
            <a:r>
              <a:rPr spc="-250" dirty="0"/>
              <a:t>Contrato</a:t>
            </a:r>
            <a:r>
              <a:rPr dirty="0"/>
              <a:t> </a:t>
            </a:r>
            <a:r>
              <a:rPr spc="-235" dirty="0"/>
              <a:t>–</a:t>
            </a:r>
          </a:p>
          <a:p>
            <a:pPr marL="855344" algn="ctr">
              <a:lnSpc>
                <a:spcPts val="4560"/>
              </a:lnSpc>
            </a:pPr>
            <a:r>
              <a:rPr spc="45" dirty="0"/>
              <a:t>1º </a:t>
            </a:r>
            <a:r>
              <a:rPr spc="-260" dirty="0"/>
              <a:t>Trimestre</a:t>
            </a:r>
            <a:r>
              <a:rPr spc="-425" dirty="0"/>
              <a:t> </a:t>
            </a:r>
            <a:r>
              <a:rPr spc="-18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384" y="2005964"/>
            <a:ext cx="879030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8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b="1" i="1" spc="-210" dirty="0">
                <a:solidFill>
                  <a:srgbClr val="2D2F92"/>
                </a:solidFill>
                <a:latin typeface="Arial"/>
                <a:cs typeface="Arial"/>
              </a:rPr>
              <a:t>METAS </a:t>
            </a:r>
            <a:r>
              <a:rPr sz="1600" b="1" i="1" spc="-190" dirty="0">
                <a:solidFill>
                  <a:srgbClr val="2D2F92"/>
                </a:solidFill>
                <a:latin typeface="Arial"/>
                <a:cs typeface="Arial"/>
              </a:rPr>
              <a:t>QUANTITATIVAS </a:t>
            </a:r>
            <a:r>
              <a:rPr sz="1600" b="1" i="1" spc="-29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600" b="1" i="1" spc="-29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b="1" i="1" spc="-204" dirty="0">
                <a:solidFill>
                  <a:srgbClr val="2D2F92"/>
                </a:solidFill>
                <a:latin typeface="Arial"/>
                <a:cs typeface="Arial"/>
              </a:rPr>
              <a:t>QUALITATIVAS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021715" algn="l"/>
                <a:tab pos="1445260" algn="l"/>
                <a:tab pos="2380615" algn="l"/>
                <a:tab pos="3626485" algn="l"/>
                <a:tab pos="4231640" algn="l"/>
                <a:tab pos="4818380" algn="l"/>
                <a:tab pos="5241925" algn="l"/>
                <a:tab pos="6236335" algn="l"/>
                <a:tab pos="6659880" algn="l"/>
                <a:tab pos="7263130" algn="l"/>
                <a:tab pos="8282940" algn="l"/>
              </a:tabLst>
            </a:pPr>
            <a:r>
              <a:rPr i="1" spc="-35" dirty="0">
                <a:solidFill>
                  <a:srgbClr val="2D2F92"/>
                </a:solidFill>
                <a:latin typeface="Trebuchet MS"/>
                <a:cs typeface="Trebuchet MS"/>
              </a:rPr>
              <a:t>Os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indicadores 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são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medidas-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síntese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que contém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informações 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relevantes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sobre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determinados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atributos </a:t>
            </a:r>
            <a:r>
              <a:rPr i="1" spc="-100" dirty="0">
                <a:solidFill>
                  <a:srgbClr val="2D2F92"/>
                </a:solidFill>
                <a:latin typeface="Trebuchet MS"/>
                <a:cs typeface="Trebuchet MS"/>
              </a:rPr>
              <a:t>e 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dimensõe</a:t>
            </a:r>
            <a:r>
              <a:rPr i="1" spc="-55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do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p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ro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c</a:t>
            </a:r>
            <a:r>
              <a:rPr i="1" spc="-100" dirty="0">
                <a:solidFill>
                  <a:srgbClr val="2D2F92"/>
                </a:solidFill>
                <a:latin typeface="Trebuchet MS"/>
                <a:cs typeface="Trebuchet MS"/>
              </a:rPr>
              <a:t>e</a:t>
            </a:r>
            <a:r>
              <a:rPr i="1" spc="-35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100" dirty="0">
                <a:solidFill>
                  <a:srgbClr val="2D2F92"/>
                </a:solidFill>
                <a:latin typeface="Trebuchet MS"/>
                <a:cs typeface="Trebuchet MS"/>
              </a:rPr>
              <a:t>e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spc="-160" dirty="0">
                <a:solidFill>
                  <a:srgbClr val="2D2F92"/>
                </a:solidFill>
                <a:latin typeface="Trebuchet MS"/>
                <a:cs typeface="Trebuchet MS"/>
              </a:rPr>
              <a:t>t</a:t>
            </a:r>
            <a:r>
              <a:rPr i="1" spc="-15" dirty="0">
                <a:solidFill>
                  <a:srgbClr val="2D2F92"/>
                </a:solidFill>
                <a:latin typeface="Trebuchet MS"/>
                <a:cs typeface="Trebuchet MS"/>
              </a:rPr>
              <a:t>a</a:t>
            </a:r>
            <a:r>
              <a:rPr i="1" spc="-130" dirty="0">
                <a:solidFill>
                  <a:srgbClr val="2D2F92"/>
                </a:solidFill>
                <a:latin typeface="Trebuchet MS"/>
                <a:cs typeface="Trebuchet MS"/>
              </a:rPr>
              <a:t>be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l</a:t>
            </a:r>
            <a:r>
              <a:rPr i="1" spc="-110" dirty="0">
                <a:solidFill>
                  <a:srgbClr val="2D2F92"/>
                </a:solidFill>
                <a:latin typeface="Trebuchet MS"/>
                <a:cs typeface="Trebuchet MS"/>
              </a:rPr>
              <a:t>e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cid</a:t>
            </a:r>
            <a:r>
              <a:rPr i="1" spc="-100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ass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i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m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c</a:t>
            </a:r>
            <a:r>
              <a:rPr i="1" spc="-50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m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d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r</a:t>
            </a:r>
            <a:r>
              <a:rPr i="1" spc="-120" dirty="0">
                <a:solidFill>
                  <a:srgbClr val="2D2F92"/>
                </a:solidFill>
                <a:latin typeface="Trebuchet MS"/>
                <a:cs typeface="Trebuchet MS"/>
              </a:rPr>
              <a:t>e</a:t>
            </a:r>
            <a:r>
              <a:rPr i="1" spc="-105" dirty="0">
                <a:solidFill>
                  <a:srgbClr val="2D2F92"/>
                </a:solidFill>
                <a:latin typeface="Trebuchet MS"/>
                <a:cs typeface="Trebuchet MS"/>
              </a:rPr>
              <a:t>sul</a:t>
            </a:r>
            <a:r>
              <a:rPr i="1" spc="-110" dirty="0">
                <a:solidFill>
                  <a:srgbClr val="2D2F92"/>
                </a:solidFill>
                <a:latin typeface="Trebuchet MS"/>
                <a:cs typeface="Trebuchet MS"/>
              </a:rPr>
              <a:t>t</a:t>
            </a:r>
            <a:r>
              <a:rPr i="1" spc="-15" dirty="0">
                <a:solidFill>
                  <a:srgbClr val="2D2F92"/>
                </a:solidFill>
                <a:latin typeface="Trebuchet MS"/>
                <a:cs typeface="Trebuchet MS"/>
              </a:rPr>
              <a:t>a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d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o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50" dirty="0">
                <a:solidFill>
                  <a:srgbClr val="2D2F92"/>
                </a:solidFill>
                <a:latin typeface="Trebuchet MS"/>
                <a:cs typeface="Trebuchet MS"/>
              </a:rPr>
              <a:t>da</a:t>
            </a:r>
            <a:r>
              <a:rPr i="1" spc="-35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55" dirty="0">
                <a:solidFill>
                  <a:srgbClr val="2D2F92"/>
                </a:solidFill>
                <a:latin typeface="Trebuchet MS"/>
                <a:cs typeface="Trebuchet MS"/>
              </a:rPr>
              <a:t>aç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õe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s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r</a:t>
            </a:r>
            <a:r>
              <a:rPr i="1" spc="-120" dirty="0">
                <a:solidFill>
                  <a:srgbClr val="2D2F92"/>
                </a:solidFill>
                <a:latin typeface="Trebuchet MS"/>
                <a:cs typeface="Trebuchet MS"/>
              </a:rPr>
              <a:t>e</a:t>
            </a:r>
            <a:r>
              <a:rPr i="1" spc="-114" dirty="0">
                <a:solidFill>
                  <a:srgbClr val="2D2F92"/>
                </a:solidFill>
                <a:latin typeface="Trebuchet MS"/>
                <a:cs typeface="Trebuchet MS"/>
              </a:rPr>
              <a:t>al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i</a:t>
            </a:r>
            <a:r>
              <a:rPr i="1" spc="-150" dirty="0">
                <a:solidFill>
                  <a:srgbClr val="2D2F92"/>
                </a:solidFill>
                <a:latin typeface="Trebuchet MS"/>
                <a:cs typeface="Trebuchet MS"/>
              </a:rPr>
              <a:t>z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adas</a:t>
            </a:r>
            <a:r>
              <a:rPr i="1" spc="-55" dirty="0">
                <a:solidFill>
                  <a:srgbClr val="2D2F92"/>
                </a:solidFill>
                <a:latin typeface="Trebuchet MS"/>
                <a:cs typeface="Trebuchet MS"/>
              </a:rPr>
              <a:t>,</a:t>
            </a:r>
            <a:r>
              <a:rPr i="1" dirty="0">
                <a:solidFill>
                  <a:srgbClr val="2D2F92"/>
                </a:solidFill>
                <a:latin typeface="Trebuchet MS"/>
                <a:cs typeface="Trebuchet MS"/>
              </a:rPr>
              <a:t>	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se</a:t>
            </a:r>
            <a:r>
              <a:rPr i="1" spc="-50" dirty="0">
                <a:solidFill>
                  <a:srgbClr val="2D2F92"/>
                </a:solidFill>
                <a:latin typeface="Trebuchet MS"/>
                <a:cs typeface="Trebuchet MS"/>
              </a:rPr>
              <a:t>ndo  </a:t>
            </a:r>
            <a:r>
              <a:rPr i="1" spc="-95" dirty="0">
                <a:solidFill>
                  <a:srgbClr val="2D2F92"/>
                </a:solidFill>
                <a:latin typeface="Trebuchet MS"/>
                <a:cs typeface="Trebuchet MS"/>
              </a:rPr>
              <a:t>imprescindível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para 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o </a:t>
            </a:r>
            <a:r>
              <a:rPr i="1" spc="-105" dirty="0">
                <a:solidFill>
                  <a:srgbClr val="2D2F92"/>
                </a:solidFill>
                <a:latin typeface="Trebuchet MS"/>
                <a:cs typeface="Trebuchet MS"/>
              </a:rPr>
              <a:t>planejamento,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organização,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coordenação </a:t>
            </a:r>
            <a:r>
              <a:rPr i="1" spc="-100" dirty="0">
                <a:solidFill>
                  <a:srgbClr val="2D2F92"/>
                </a:solidFill>
                <a:latin typeface="Trebuchet MS"/>
                <a:cs typeface="Trebuchet MS"/>
              </a:rPr>
              <a:t>e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avaliação 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das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atividades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desenvolvidas.  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As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metas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quantitativas </a:t>
            </a:r>
            <a:r>
              <a:rPr i="1" spc="-105" dirty="0">
                <a:solidFill>
                  <a:srgbClr val="2D2F92"/>
                </a:solidFill>
                <a:latin typeface="Trebuchet MS"/>
                <a:cs typeface="Trebuchet MS"/>
              </a:rPr>
              <a:t>tem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como </a:t>
            </a:r>
            <a:r>
              <a:rPr i="1" spc="-105" dirty="0">
                <a:solidFill>
                  <a:srgbClr val="2D2F92"/>
                </a:solidFill>
                <a:latin typeface="Trebuchet MS"/>
                <a:cs typeface="Trebuchet MS"/>
              </a:rPr>
              <a:t>objetivo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mensurar 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o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desempenho 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das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equipes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assistenciais. </a:t>
            </a:r>
            <a:r>
              <a:rPr i="1" spc="-45" dirty="0">
                <a:solidFill>
                  <a:srgbClr val="2D2F92"/>
                </a:solidFill>
                <a:latin typeface="Trebuchet MS"/>
                <a:cs typeface="Trebuchet MS"/>
              </a:rPr>
              <a:t>As </a:t>
            </a:r>
            <a:r>
              <a:rPr i="1" spc="-80" dirty="0">
                <a:solidFill>
                  <a:srgbClr val="2D2F92"/>
                </a:solidFill>
                <a:latin typeface="Trebuchet MS"/>
                <a:cs typeface="Trebuchet MS"/>
              </a:rPr>
              <a:t>metas 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qualitativas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visam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confirmar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se 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todas </a:t>
            </a:r>
            <a:r>
              <a:rPr i="1" spc="-30" dirty="0">
                <a:solidFill>
                  <a:srgbClr val="2D2F92"/>
                </a:solidFill>
                <a:latin typeface="Trebuchet MS"/>
                <a:cs typeface="Trebuchet MS"/>
              </a:rPr>
              <a:t>as 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ações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necessárias 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para 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o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atendimento </a:t>
            </a:r>
            <a:r>
              <a:rPr i="1" spc="-40" dirty="0">
                <a:solidFill>
                  <a:srgbClr val="2D2F92"/>
                </a:solidFill>
                <a:latin typeface="Trebuchet MS"/>
                <a:cs typeface="Trebuchet MS"/>
              </a:rPr>
              <a:t>das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necessidades </a:t>
            </a:r>
            <a:r>
              <a:rPr i="1" spc="-50" dirty="0">
                <a:solidFill>
                  <a:srgbClr val="2D2F92"/>
                </a:solidFill>
                <a:latin typeface="Trebuchet MS"/>
                <a:cs typeface="Trebuchet MS"/>
              </a:rPr>
              <a:t>dos 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usuários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estão 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sendo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conduzidas </a:t>
            </a:r>
            <a:r>
              <a:rPr i="1" spc="-90" dirty="0">
                <a:solidFill>
                  <a:srgbClr val="2D2F92"/>
                </a:solidFill>
                <a:latin typeface="Trebuchet MS"/>
                <a:cs typeface="Trebuchet MS"/>
              </a:rPr>
              <a:t>de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forma </a:t>
            </a:r>
            <a:r>
              <a:rPr i="1" spc="-105" dirty="0">
                <a:solidFill>
                  <a:srgbClr val="2D2F92"/>
                </a:solidFill>
                <a:latin typeface="Trebuchet MS"/>
                <a:cs typeface="Trebuchet MS"/>
              </a:rPr>
              <a:t>integral. </a:t>
            </a:r>
            <a:r>
              <a:rPr i="1" spc="-70" dirty="0">
                <a:solidFill>
                  <a:srgbClr val="2D2F92"/>
                </a:solidFill>
                <a:latin typeface="Trebuchet MS"/>
                <a:cs typeface="Trebuchet MS"/>
              </a:rPr>
              <a:t>Estas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metas </a:t>
            </a:r>
            <a:r>
              <a:rPr i="1" spc="-60" dirty="0">
                <a:solidFill>
                  <a:srgbClr val="2D2F92"/>
                </a:solidFill>
                <a:latin typeface="Trebuchet MS"/>
                <a:cs typeface="Trebuchet MS"/>
              </a:rPr>
              <a:t>serão 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avaliadas </a:t>
            </a:r>
            <a:r>
              <a:rPr i="1" spc="-85" dirty="0">
                <a:solidFill>
                  <a:srgbClr val="2D2F92"/>
                </a:solidFill>
                <a:latin typeface="Trebuchet MS"/>
                <a:cs typeface="Trebuchet MS"/>
              </a:rPr>
              <a:t>mensalmente </a:t>
            </a:r>
            <a:r>
              <a:rPr i="1" spc="-75" dirty="0">
                <a:solidFill>
                  <a:srgbClr val="2D2F92"/>
                </a:solidFill>
                <a:latin typeface="Trebuchet MS"/>
                <a:cs typeface="Trebuchet MS"/>
              </a:rPr>
              <a:t>quanto </a:t>
            </a:r>
            <a:r>
              <a:rPr i="1" spc="-15" dirty="0">
                <a:solidFill>
                  <a:srgbClr val="2D2F92"/>
                </a:solidFill>
                <a:latin typeface="Trebuchet MS"/>
                <a:cs typeface="Trebuchet MS"/>
              </a:rPr>
              <a:t>ao  </a:t>
            </a:r>
            <a:r>
              <a:rPr i="1" spc="-65" dirty="0" err="1">
                <a:solidFill>
                  <a:srgbClr val="2D2F92"/>
                </a:solidFill>
                <a:latin typeface="Trebuchet MS"/>
                <a:cs typeface="Trebuchet MS"/>
              </a:rPr>
              <a:t>seu</a:t>
            </a:r>
            <a:r>
              <a:rPr i="1" spc="-65" dirty="0">
                <a:solidFill>
                  <a:srgbClr val="2D2F92"/>
                </a:solidFill>
                <a:latin typeface="Trebuchet MS"/>
                <a:cs typeface="Trebuchet MS"/>
              </a:rPr>
              <a:t> </a:t>
            </a:r>
            <a:r>
              <a:rPr i="1" spc="-95" dirty="0" err="1" smtClean="0">
                <a:solidFill>
                  <a:srgbClr val="2D2F92"/>
                </a:solidFill>
                <a:latin typeface="Trebuchet MS"/>
                <a:cs typeface="Trebuchet MS"/>
              </a:rPr>
              <a:t>atingimento</a:t>
            </a:r>
            <a:r>
              <a:rPr lang="pt-BR" i="1" spc="-95" dirty="0" smtClean="0">
                <a:solidFill>
                  <a:srgbClr val="2D2F92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7682" y="4685543"/>
            <a:ext cx="2731007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2261" y="6639559"/>
            <a:ext cx="88709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Esta </a:t>
            </a:r>
            <a:r>
              <a:rPr sz="9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Foto</a:t>
            </a:r>
            <a:r>
              <a:rPr sz="900" spc="-4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900" spc="-45" dirty="0">
                <a:latin typeface="Arial"/>
                <a:cs typeface="Arial"/>
              </a:rPr>
              <a:t>de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Autor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335" y="762000"/>
            <a:ext cx="8187181" cy="615553"/>
          </a:xfrm>
        </p:spPr>
        <p:txBody>
          <a:bodyPr/>
          <a:lstStyle/>
          <a:p>
            <a:pPr algn="ctr"/>
            <a:r>
              <a:rPr lang="pt-BR" dirty="0" smtClean="0"/>
              <a:t>Metas PSF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1119" y="1629017"/>
            <a:ext cx="8349615" cy="276999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1º Trimestre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78875533"/>
              </p:ext>
            </p:extLst>
          </p:nvPr>
        </p:nvGraphicFramePr>
        <p:xfrm>
          <a:off x="228601" y="1906016"/>
          <a:ext cx="8686799" cy="457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88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956490464"/>
              </p:ext>
            </p:extLst>
          </p:nvPr>
        </p:nvGraphicFramePr>
        <p:xfrm>
          <a:off x="533400" y="11430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49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5075"/>
              </p:ext>
            </p:extLst>
          </p:nvPr>
        </p:nvGraphicFramePr>
        <p:xfrm>
          <a:off x="1066800" y="990601"/>
          <a:ext cx="7772400" cy="5257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642"/>
                <a:gridCol w="1942642"/>
                <a:gridCol w="1943558"/>
                <a:gridCol w="1943558"/>
              </a:tblGrid>
              <a:tr h="6970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DADOS 1º TRIMESTRE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07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CONSULTAS REALIZADAS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JANEIRO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FEVEREIRO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MARÇO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7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PRONTO ATENDIMENTO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1051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1500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ESF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296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306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7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EXAME DE ULTRASSOM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53077" y="9900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76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412" rIns="0" bIns="0" rtlCol="0">
            <a:spAutoFit/>
          </a:bodyPr>
          <a:lstStyle/>
          <a:p>
            <a:pPr marL="575310" algn="ctr">
              <a:lnSpc>
                <a:spcPts val="4079"/>
              </a:lnSpc>
              <a:spcBef>
                <a:spcPts val="95"/>
              </a:spcBef>
            </a:pPr>
            <a:r>
              <a:rPr spc="-350" dirty="0"/>
              <a:t>Serviço </a:t>
            </a:r>
            <a:r>
              <a:rPr spc="-260" dirty="0"/>
              <a:t>de </a:t>
            </a:r>
            <a:r>
              <a:rPr spc="-245" dirty="0"/>
              <a:t>Atendimento </a:t>
            </a:r>
            <a:r>
              <a:rPr spc="-275" dirty="0"/>
              <a:t>ao</a:t>
            </a:r>
            <a:r>
              <a:rPr spc="-25" dirty="0"/>
              <a:t> </a:t>
            </a:r>
            <a:r>
              <a:rPr spc="-290" dirty="0"/>
              <a:t>Usuário</a:t>
            </a:r>
          </a:p>
          <a:p>
            <a:pPr marL="575945" algn="ctr">
              <a:lnSpc>
                <a:spcPts val="4079"/>
              </a:lnSpc>
            </a:pPr>
            <a:r>
              <a:rPr spc="-110" dirty="0"/>
              <a:t>-</a:t>
            </a:r>
            <a:r>
              <a:rPr spc="-220" dirty="0"/>
              <a:t> </a:t>
            </a:r>
            <a:r>
              <a:rPr spc="-555" dirty="0"/>
              <a:t>SAU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2737104"/>
            <a:ext cx="338328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0715" y="2226564"/>
            <a:ext cx="1819656" cy="3232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19" y="2179320"/>
            <a:ext cx="2107692" cy="329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1900377"/>
            <a:ext cx="7550150" cy="381254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85"/>
              </a:spcBef>
            </a:pPr>
            <a:r>
              <a:rPr sz="2400" b="1" spc="-5" dirty="0">
                <a:solidFill>
                  <a:srgbClr val="2D2F92"/>
                </a:solidFill>
                <a:latin typeface="Arial"/>
                <a:cs typeface="Arial"/>
              </a:rPr>
              <a:t>Missão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Aprimorar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gestão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saúde</a:t>
            </a:r>
            <a:r>
              <a:rPr sz="1400" spc="33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pública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através</a:t>
            </a:r>
            <a:r>
              <a:rPr sz="1400" spc="35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parcerias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com</a:t>
            </a:r>
            <a:r>
              <a:rPr sz="1400" spc="32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setor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público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400" spc="33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privado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atuando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forma</a:t>
            </a:r>
            <a:r>
              <a:rPr sz="1400" spc="-9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transparente.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5" dirty="0">
                <a:solidFill>
                  <a:srgbClr val="2D2F92"/>
                </a:solidFill>
                <a:latin typeface="Arial"/>
                <a:cs typeface="Arial"/>
              </a:rPr>
              <a:t>Visão</a:t>
            </a:r>
            <a:endParaRPr sz="24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Ser uma Organização devidamente qualificada </a:t>
            </a:r>
            <a:r>
              <a:rPr sz="1400" spc="-10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atuar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em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todo território nacional, de forma  profissional, ética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 com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responsabilidade social que atenda </a:t>
            </a:r>
            <a:r>
              <a:rPr sz="1400" spc="-10" dirty="0">
                <a:solidFill>
                  <a:srgbClr val="2D2F92"/>
                </a:solidFill>
                <a:latin typeface="Arial"/>
                <a:cs typeface="Arial"/>
              </a:rPr>
              <a:t>às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necessidades estruturais </a:t>
            </a:r>
            <a:r>
              <a:rPr sz="1400" spc="-15" dirty="0">
                <a:solidFill>
                  <a:srgbClr val="2D2F92"/>
                </a:solidFill>
                <a:latin typeface="Arial"/>
                <a:cs typeface="Arial"/>
              </a:rPr>
              <a:t>do 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Sistema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Único de Saúde</a:t>
            </a:r>
            <a:r>
              <a:rPr sz="1400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Brasileiro.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solidFill>
                  <a:srgbClr val="2D2F92"/>
                </a:solidFill>
                <a:latin typeface="Arial"/>
                <a:cs typeface="Arial"/>
              </a:rPr>
              <a:t>Nosso</a:t>
            </a:r>
            <a:r>
              <a:rPr sz="2400" b="1" spc="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2F92"/>
                </a:solidFill>
                <a:latin typeface="Arial"/>
                <a:cs typeface="Arial"/>
              </a:rPr>
              <a:t>Valores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Transparência; Humanização; Qualidade;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Parceria;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Aprimoramento;</a:t>
            </a:r>
            <a:r>
              <a:rPr sz="1400" spc="-25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Inovação.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9889" y="1093977"/>
            <a:ext cx="38627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D2F92"/>
                </a:solidFill>
              </a:rPr>
              <a:t>Políticas</a:t>
            </a:r>
            <a:r>
              <a:rPr sz="3200" spc="-75" dirty="0">
                <a:solidFill>
                  <a:srgbClr val="2D2F92"/>
                </a:solidFill>
              </a:rPr>
              <a:t> </a:t>
            </a:r>
            <a:r>
              <a:rPr sz="3200" dirty="0">
                <a:solidFill>
                  <a:srgbClr val="2D2F92"/>
                </a:solidFill>
              </a:rPr>
              <a:t>Integradas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848690"/>
            <a:ext cx="3014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Plano </a:t>
            </a:r>
            <a:r>
              <a:rPr spc="-254" dirty="0"/>
              <a:t>de</a:t>
            </a:r>
            <a:r>
              <a:rPr spc="-185" dirty="0"/>
              <a:t> </a:t>
            </a:r>
            <a:r>
              <a:rPr spc="-400" dirty="0"/>
              <a:t>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7708900" cy="33064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4785" marR="5080" indent="-172085">
              <a:lnSpc>
                <a:spcPts val="2600"/>
              </a:lnSpc>
              <a:spcBef>
                <a:spcPts val="420"/>
              </a:spcBef>
              <a:buChar char="•"/>
              <a:tabLst>
                <a:tab pos="185420" algn="l"/>
              </a:tabLst>
            </a:pPr>
            <a:r>
              <a:rPr sz="2400" spc="-85" dirty="0">
                <a:solidFill>
                  <a:srgbClr val="2D2F92"/>
                </a:solidFill>
                <a:latin typeface="Arial"/>
                <a:cs typeface="Arial"/>
              </a:rPr>
              <a:t>Mapear </a:t>
            </a:r>
            <a:r>
              <a:rPr sz="2400" spc="-14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400" spc="-85" dirty="0">
                <a:solidFill>
                  <a:srgbClr val="2D2F92"/>
                </a:solidFill>
                <a:latin typeface="Arial"/>
                <a:cs typeface="Arial"/>
              </a:rPr>
              <a:t>Direcionar </a:t>
            </a:r>
            <a:r>
              <a:rPr sz="2400" spc="-130" dirty="0">
                <a:solidFill>
                  <a:srgbClr val="2D2F92"/>
                </a:solidFill>
                <a:latin typeface="Arial"/>
                <a:cs typeface="Arial"/>
              </a:rPr>
              <a:t>esforços </a:t>
            </a:r>
            <a:r>
              <a:rPr sz="2400" spc="-140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400" spc="-155" dirty="0">
                <a:solidFill>
                  <a:srgbClr val="2D2F92"/>
                </a:solidFill>
                <a:latin typeface="Arial"/>
                <a:cs typeface="Arial"/>
              </a:rPr>
              <a:t>Serviços </a:t>
            </a:r>
            <a:r>
              <a:rPr sz="2400" spc="-125" dirty="0">
                <a:solidFill>
                  <a:srgbClr val="2D2F92"/>
                </a:solidFill>
                <a:latin typeface="Arial"/>
                <a:cs typeface="Arial"/>
              </a:rPr>
              <a:t>com </a:t>
            </a:r>
            <a:r>
              <a:rPr sz="2400" spc="-120" dirty="0">
                <a:solidFill>
                  <a:srgbClr val="2D2F92"/>
                </a:solidFill>
                <a:latin typeface="Arial"/>
                <a:cs typeface="Arial"/>
              </a:rPr>
              <a:t>desempenho  </a:t>
            </a:r>
            <a:r>
              <a:rPr sz="2400" spc="-60" dirty="0">
                <a:solidFill>
                  <a:srgbClr val="2D2F92"/>
                </a:solidFill>
                <a:latin typeface="Arial"/>
                <a:cs typeface="Arial"/>
              </a:rPr>
              <a:t>inferiores;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D2F92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2400" spc="-25" dirty="0">
                <a:solidFill>
                  <a:srgbClr val="2D2F92"/>
                </a:solidFill>
                <a:latin typeface="Arial"/>
                <a:cs typeface="Arial"/>
              </a:rPr>
              <a:t>Monitorar </a:t>
            </a:r>
            <a:r>
              <a:rPr sz="2400" spc="-85" dirty="0">
                <a:solidFill>
                  <a:srgbClr val="2D2F92"/>
                </a:solidFill>
                <a:latin typeface="Arial"/>
                <a:cs typeface="Arial"/>
              </a:rPr>
              <a:t>performance </a:t>
            </a:r>
            <a:r>
              <a:rPr sz="2400" spc="-180" dirty="0">
                <a:solidFill>
                  <a:srgbClr val="2D2F92"/>
                </a:solidFill>
                <a:latin typeface="Arial"/>
                <a:cs typeface="Arial"/>
              </a:rPr>
              <a:t>das </a:t>
            </a:r>
            <a:r>
              <a:rPr sz="2400" spc="-160" dirty="0">
                <a:solidFill>
                  <a:srgbClr val="2D2F92"/>
                </a:solidFill>
                <a:latin typeface="Arial"/>
                <a:cs typeface="Arial"/>
              </a:rPr>
              <a:t>Equipes</a:t>
            </a:r>
            <a:r>
              <a:rPr sz="2400" spc="-229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2D2F92"/>
                </a:solidFill>
                <a:latin typeface="Arial"/>
                <a:cs typeface="Arial"/>
              </a:rPr>
              <a:t>Assistenciais.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2400" spc="-170" dirty="0">
                <a:solidFill>
                  <a:srgbClr val="2D2F92"/>
                </a:solidFill>
                <a:latin typeface="Arial"/>
                <a:cs typeface="Arial"/>
              </a:rPr>
              <a:t>Tomar </a:t>
            </a:r>
            <a:r>
              <a:rPr sz="2400" spc="-130" dirty="0">
                <a:solidFill>
                  <a:srgbClr val="2D2F92"/>
                </a:solidFill>
                <a:latin typeface="Arial"/>
                <a:cs typeface="Arial"/>
              </a:rPr>
              <a:t>decisão </a:t>
            </a:r>
            <a:r>
              <a:rPr sz="2400" spc="-85" dirty="0">
                <a:solidFill>
                  <a:srgbClr val="2D2F92"/>
                </a:solidFill>
                <a:latin typeface="Arial"/>
                <a:cs typeface="Arial"/>
              </a:rPr>
              <a:t>rápida </a:t>
            </a:r>
            <a:r>
              <a:rPr sz="2400" spc="-114" dirty="0">
                <a:solidFill>
                  <a:srgbClr val="2D2F92"/>
                </a:solidFill>
                <a:latin typeface="Arial"/>
                <a:cs typeface="Arial"/>
              </a:rPr>
              <a:t>sobre </a:t>
            </a:r>
            <a:r>
              <a:rPr sz="2400" spc="-120" dirty="0">
                <a:solidFill>
                  <a:srgbClr val="2D2F92"/>
                </a:solidFill>
                <a:latin typeface="Arial"/>
                <a:cs typeface="Arial"/>
              </a:rPr>
              <a:t>demanda </a:t>
            </a:r>
            <a:r>
              <a:rPr sz="2400" spc="-75" dirty="0">
                <a:solidFill>
                  <a:srgbClr val="2D2F92"/>
                </a:solidFill>
                <a:latin typeface="Arial"/>
                <a:cs typeface="Arial"/>
              </a:rPr>
              <a:t>do</a:t>
            </a:r>
            <a:r>
              <a:rPr sz="2400" spc="-16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2D2F92"/>
                </a:solidFill>
                <a:latin typeface="Arial"/>
                <a:cs typeface="Arial"/>
              </a:rPr>
              <a:t>SAU;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2F92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2400" spc="-150" dirty="0">
                <a:solidFill>
                  <a:srgbClr val="2D2F92"/>
                </a:solidFill>
                <a:latin typeface="Arial"/>
                <a:cs typeface="Arial"/>
              </a:rPr>
              <a:t>Avançar </a:t>
            </a:r>
            <a:r>
              <a:rPr sz="2400" spc="-140" dirty="0">
                <a:solidFill>
                  <a:srgbClr val="2D2F92"/>
                </a:solidFill>
                <a:latin typeface="Arial"/>
                <a:cs typeface="Arial"/>
              </a:rPr>
              <a:t>nos </a:t>
            </a:r>
            <a:r>
              <a:rPr sz="2400" spc="-125" dirty="0">
                <a:solidFill>
                  <a:srgbClr val="2D2F92"/>
                </a:solidFill>
                <a:latin typeface="Arial"/>
                <a:cs typeface="Arial"/>
              </a:rPr>
              <a:t>programas </a:t>
            </a:r>
            <a:r>
              <a:rPr sz="2400" spc="-11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400" spc="-145" dirty="0">
                <a:solidFill>
                  <a:srgbClr val="2D2F92"/>
                </a:solidFill>
                <a:latin typeface="Arial"/>
                <a:cs typeface="Arial"/>
              </a:rPr>
              <a:t>educação</a:t>
            </a:r>
            <a:r>
              <a:rPr sz="2400" spc="-1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2D2F92"/>
                </a:solidFill>
                <a:latin typeface="Arial"/>
                <a:cs typeface="Arial"/>
              </a:rPr>
              <a:t>Continuada.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2775330"/>
            <a:ext cx="43973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1980">
              <a:lnSpc>
                <a:spcPct val="100000"/>
              </a:lnSpc>
              <a:spcBef>
                <a:spcPts val="100"/>
              </a:spcBef>
            </a:pPr>
            <a:r>
              <a:rPr sz="4800" b="0" spc="-295" dirty="0">
                <a:latin typeface="Arial"/>
                <a:cs typeface="Arial"/>
              </a:rPr>
              <a:t>Prestação </a:t>
            </a:r>
            <a:r>
              <a:rPr sz="4800" b="0" spc="-220" dirty="0">
                <a:latin typeface="Arial"/>
                <a:cs typeface="Arial"/>
              </a:rPr>
              <a:t>de  </a:t>
            </a:r>
            <a:r>
              <a:rPr sz="4800" b="0" spc="-325" dirty="0">
                <a:latin typeface="Arial"/>
                <a:cs typeface="Arial"/>
              </a:rPr>
              <a:t>Contas</a:t>
            </a:r>
            <a:r>
              <a:rPr sz="4800" b="0" spc="-270" dirty="0">
                <a:latin typeface="Arial"/>
                <a:cs typeface="Arial"/>
              </a:rPr>
              <a:t> </a:t>
            </a:r>
            <a:r>
              <a:rPr sz="4800" b="0" spc="-245" dirty="0">
                <a:latin typeface="Arial"/>
                <a:cs typeface="Arial"/>
              </a:rPr>
              <a:t>Financeira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349" y="1996541"/>
            <a:ext cx="7451090" cy="36747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60"/>
              </a:spcBef>
              <a:buChar char="•"/>
              <a:tabLst>
                <a:tab pos="185420" algn="l"/>
              </a:tabLst>
            </a:pP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6.6.2.4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Características gerais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Contrato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Gestão</a:t>
            </a:r>
            <a:endParaRPr sz="2000">
              <a:latin typeface="Arial"/>
              <a:cs typeface="Arial"/>
            </a:endParaRPr>
          </a:p>
          <a:p>
            <a:pPr marL="184785" marR="5080" indent="-172085" algn="just">
              <a:lnSpc>
                <a:spcPct val="9000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a.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Aspectos legais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Esse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tipo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ajuste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113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destina-se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à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formação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parceria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entre 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partes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fomento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execução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atividades  relativas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às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áreas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relacionadas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na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Lei. </a:t>
            </a: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Nesses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contratos,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partes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têm 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fins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existenciais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comuns,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atuando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em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convergência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fins 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específicos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em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regime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cooperação,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não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havendo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previsão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ganho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econômico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por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contratada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pela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prestação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serviços, 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que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caracteriza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gênero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‘Contrato’,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nem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previsão de pagamento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do 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serviço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por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usuário, que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caracteriza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‘Concessão’.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Demanda 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autorização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legislativa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atendimento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ao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116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Lei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8666/93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13485" lvl="1" indent="-172085">
              <a:lnSpc>
                <a:spcPct val="100000"/>
              </a:lnSpc>
              <a:buChar char="•"/>
              <a:tabLst>
                <a:tab pos="1214120" algn="l"/>
              </a:tabLst>
            </a:pP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112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16, </a:t>
            </a:r>
            <a:r>
              <a:rPr sz="2000" spc="-290" dirty="0">
                <a:solidFill>
                  <a:srgbClr val="001F5F"/>
                </a:solidFill>
                <a:latin typeface="Arial"/>
                <a:cs typeface="Arial"/>
              </a:rPr>
              <a:t>LF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n°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9.637/98.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113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5º, </a:t>
            </a:r>
            <a:r>
              <a:rPr sz="2000" spc="-290" dirty="0">
                <a:solidFill>
                  <a:srgbClr val="001F5F"/>
                </a:solidFill>
                <a:latin typeface="Arial"/>
                <a:cs typeface="Arial"/>
              </a:rPr>
              <a:t>LF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n°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9.637/98.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732536"/>
            <a:ext cx="74345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4277360" algn="l"/>
              </a:tabLst>
            </a:pP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Manual </a:t>
            </a:r>
            <a:r>
              <a:rPr sz="2800" b="0" spc="-200" dirty="0">
                <a:solidFill>
                  <a:srgbClr val="001F5F"/>
                </a:solidFill>
                <a:latin typeface="Arial"/>
                <a:cs typeface="Arial"/>
              </a:rPr>
              <a:t>Básico </a:t>
            </a:r>
            <a:r>
              <a:rPr sz="2800" b="0" spc="-120" dirty="0">
                <a:solidFill>
                  <a:srgbClr val="001F5F"/>
                </a:solidFill>
                <a:latin typeface="Arial"/>
                <a:cs typeface="Arial"/>
              </a:rPr>
              <a:t>Tribunal </a:t>
            </a:r>
            <a:r>
              <a:rPr sz="2800" b="0" spc="-13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800" b="0" spc="-195" dirty="0">
                <a:solidFill>
                  <a:srgbClr val="001F5F"/>
                </a:solidFill>
                <a:latin typeface="Arial"/>
                <a:cs typeface="Arial"/>
              </a:rPr>
              <a:t>Contas </a:t>
            </a: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800" b="0" spc="-190" dirty="0">
                <a:solidFill>
                  <a:srgbClr val="001F5F"/>
                </a:solidFill>
                <a:latin typeface="Arial"/>
                <a:cs typeface="Arial"/>
              </a:rPr>
              <a:t>Estado </a:t>
            </a:r>
            <a:r>
              <a:rPr sz="2800" b="0" spc="-13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800" b="0" spc="-300" dirty="0">
                <a:solidFill>
                  <a:srgbClr val="001F5F"/>
                </a:solidFill>
                <a:latin typeface="Arial"/>
                <a:cs typeface="Arial"/>
              </a:rPr>
              <a:t>São  </a:t>
            </a:r>
            <a:r>
              <a:rPr sz="2800" b="0" spc="-175" dirty="0">
                <a:solidFill>
                  <a:srgbClr val="001F5F"/>
                </a:solidFill>
                <a:latin typeface="Arial"/>
                <a:cs typeface="Arial"/>
              </a:rPr>
              <a:t>Paulo </a:t>
            </a:r>
            <a:r>
              <a:rPr sz="2800" b="0" spc="-80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800" b="0" spc="-265" dirty="0">
                <a:solidFill>
                  <a:srgbClr val="001F5F"/>
                </a:solidFill>
                <a:latin typeface="Arial"/>
                <a:cs typeface="Arial"/>
              </a:rPr>
              <a:t>Repasses</a:t>
            </a:r>
            <a:r>
              <a:rPr sz="2800" b="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55" dirty="0">
                <a:solidFill>
                  <a:srgbClr val="001F5F"/>
                </a:solidFill>
                <a:latin typeface="Arial"/>
                <a:cs typeface="Arial"/>
              </a:rPr>
              <a:t>Públicos</a:t>
            </a: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55" dirty="0">
                <a:solidFill>
                  <a:srgbClr val="001F5F"/>
                </a:solidFill>
                <a:latin typeface="Arial"/>
                <a:cs typeface="Arial"/>
              </a:rPr>
              <a:t>ao	Terceiro </a:t>
            </a:r>
            <a:r>
              <a:rPr sz="2800" b="0" spc="-140" dirty="0">
                <a:solidFill>
                  <a:srgbClr val="001F5F"/>
                </a:solidFill>
                <a:latin typeface="Arial"/>
                <a:cs typeface="Arial"/>
              </a:rPr>
              <a:t>Setor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611" y="3717035"/>
            <a:ext cx="8503920" cy="127278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1744345">
              <a:lnSpc>
                <a:spcPct val="100000"/>
              </a:lnSpc>
              <a:spcBef>
                <a:spcPts val="265"/>
              </a:spcBef>
            </a:pPr>
            <a:r>
              <a:rPr sz="1600" spc="-90" dirty="0">
                <a:solidFill>
                  <a:srgbClr val="2D2F92"/>
                </a:solidFill>
                <a:latin typeface="Arial"/>
                <a:cs typeface="Arial"/>
              </a:rPr>
              <a:t>Total </a:t>
            </a:r>
            <a:r>
              <a:rPr sz="1600" spc="-55" dirty="0">
                <a:solidFill>
                  <a:srgbClr val="2D2F92"/>
                </a:solidFill>
                <a:latin typeface="Arial"/>
                <a:cs typeface="Arial"/>
              </a:rPr>
              <a:t>previsto, </a:t>
            </a:r>
            <a:r>
              <a:rPr sz="1600" spc="-85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600" spc="-50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1600" spc="-30" dirty="0">
                <a:solidFill>
                  <a:srgbClr val="2D2F92"/>
                </a:solidFill>
                <a:latin typeface="Arial"/>
                <a:cs typeface="Arial"/>
              </a:rPr>
              <a:t>trimestre, </a:t>
            </a:r>
            <a:r>
              <a:rPr sz="1600" spc="-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600" spc="-75" dirty="0">
                <a:solidFill>
                  <a:srgbClr val="2D2F92"/>
                </a:solidFill>
                <a:latin typeface="Arial"/>
                <a:cs typeface="Arial"/>
              </a:rPr>
              <a:t>acordo </a:t>
            </a:r>
            <a:r>
              <a:rPr sz="1600" spc="-85" dirty="0">
                <a:solidFill>
                  <a:srgbClr val="2D2F92"/>
                </a:solidFill>
                <a:latin typeface="Arial"/>
                <a:cs typeface="Arial"/>
              </a:rPr>
              <a:t>com </a:t>
            </a:r>
            <a:r>
              <a:rPr sz="1600" spc="-50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1600" spc="-280" dirty="0">
                <a:solidFill>
                  <a:srgbClr val="2D2F92"/>
                </a:solidFill>
                <a:latin typeface="Arial"/>
                <a:cs typeface="Arial"/>
              </a:rPr>
              <a:t>CG </a:t>
            </a:r>
            <a:r>
              <a:rPr lang="pt-BR" sz="1600" spc="-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600" spc="-55" dirty="0" smtClean="0">
                <a:solidFill>
                  <a:srgbClr val="2D2F92"/>
                </a:solidFill>
                <a:latin typeface="Arial"/>
                <a:cs typeface="Arial"/>
              </a:rPr>
              <a:t>17/</a:t>
            </a:r>
            <a:r>
              <a:rPr sz="1600" spc="-55" dirty="0" smtClean="0">
                <a:solidFill>
                  <a:srgbClr val="2D2F92"/>
                </a:solidFill>
                <a:latin typeface="Arial"/>
                <a:cs typeface="Arial"/>
              </a:rPr>
              <a:t>2018 </a:t>
            </a:r>
            <a:r>
              <a:rPr sz="1600" spc="-140" dirty="0">
                <a:solidFill>
                  <a:srgbClr val="2D2F92"/>
                </a:solidFill>
                <a:latin typeface="Arial"/>
                <a:cs typeface="Arial"/>
              </a:rPr>
              <a:t>= </a:t>
            </a:r>
            <a:r>
              <a:rPr sz="1600" spc="-185" dirty="0">
                <a:solidFill>
                  <a:srgbClr val="2D2F92"/>
                </a:solidFill>
                <a:latin typeface="Arial"/>
                <a:cs typeface="Arial"/>
              </a:rPr>
              <a:t>R$ </a:t>
            </a:r>
            <a:r>
              <a:rPr lang="pt-BR" sz="1600" spc="-80" dirty="0" smtClean="0">
                <a:solidFill>
                  <a:srgbClr val="2D2F92"/>
                </a:solidFill>
                <a:latin typeface="Arial"/>
                <a:cs typeface="Arial"/>
              </a:rPr>
              <a:t>276.450,00</a:t>
            </a:r>
            <a:r>
              <a:rPr sz="1600" spc="-80" dirty="0" smtClean="0">
                <a:solidFill>
                  <a:srgbClr val="2D2F92"/>
                </a:solidFill>
                <a:latin typeface="Arial"/>
                <a:cs typeface="Arial"/>
              </a:rPr>
              <a:t>  </a:t>
            </a:r>
            <a:r>
              <a:rPr sz="1600" spc="-90" dirty="0">
                <a:solidFill>
                  <a:srgbClr val="2D2F92"/>
                </a:solidFill>
                <a:latin typeface="Arial"/>
                <a:cs typeface="Arial"/>
              </a:rPr>
              <a:t>Total </a:t>
            </a:r>
            <a:r>
              <a:rPr sz="1600" spc="-80" dirty="0">
                <a:solidFill>
                  <a:srgbClr val="2D2F92"/>
                </a:solidFill>
                <a:latin typeface="Arial"/>
                <a:cs typeface="Arial"/>
              </a:rPr>
              <a:t>executado </a:t>
            </a:r>
            <a:r>
              <a:rPr sz="1600" spc="-55" dirty="0">
                <a:solidFill>
                  <a:srgbClr val="2D2F92"/>
                </a:solidFill>
                <a:latin typeface="Arial"/>
                <a:cs typeface="Arial"/>
              </a:rPr>
              <a:t>no </a:t>
            </a:r>
            <a:r>
              <a:rPr sz="1600" spc="-280" dirty="0" smtClean="0">
                <a:solidFill>
                  <a:srgbClr val="2D2F92"/>
                </a:solidFill>
                <a:latin typeface="Arial"/>
                <a:cs typeface="Arial"/>
              </a:rPr>
              <a:t>C</a:t>
            </a:r>
            <a:r>
              <a:rPr lang="pt-BR" sz="1600" spc="-28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spc="-280" dirty="0" smtClean="0">
                <a:solidFill>
                  <a:srgbClr val="2D2F92"/>
                </a:solidFill>
                <a:latin typeface="Arial"/>
                <a:cs typeface="Arial"/>
              </a:rPr>
              <a:t>G </a:t>
            </a:r>
            <a:r>
              <a:rPr lang="pt-BR" sz="1600" spc="-280" dirty="0" smtClean="0">
                <a:solidFill>
                  <a:srgbClr val="2D2F92"/>
                </a:solidFill>
                <a:latin typeface="Arial"/>
                <a:cs typeface="Arial"/>
              </a:rPr>
              <a:t>  </a:t>
            </a:r>
            <a:r>
              <a:rPr lang="pt-BR" sz="1600" spc="-55" dirty="0" smtClean="0">
                <a:solidFill>
                  <a:srgbClr val="2D2F92"/>
                </a:solidFill>
                <a:latin typeface="Arial"/>
                <a:cs typeface="Arial"/>
              </a:rPr>
              <a:t>referente até</a:t>
            </a:r>
            <a:r>
              <a:rPr sz="1600" spc="-5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D2F92"/>
                </a:solidFill>
                <a:latin typeface="Arial"/>
                <a:cs typeface="Arial"/>
              </a:rPr>
              <a:t>março/2019 </a:t>
            </a:r>
            <a:r>
              <a:rPr sz="1600" spc="-140" dirty="0">
                <a:solidFill>
                  <a:srgbClr val="2D2F92"/>
                </a:solidFill>
                <a:latin typeface="Arial"/>
                <a:cs typeface="Arial"/>
              </a:rPr>
              <a:t>= </a:t>
            </a:r>
            <a:r>
              <a:rPr sz="1600" spc="-185" dirty="0">
                <a:solidFill>
                  <a:srgbClr val="2D2F92"/>
                </a:solidFill>
                <a:latin typeface="Arial"/>
                <a:cs typeface="Arial"/>
              </a:rPr>
              <a:t>R$</a:t>
            </a:r>
            <a:r>
              <a:rPr sz="1600" spc="-1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600" spc="-80" dirty="0" smtClean="0">
                <a:solidFill>
                  <a:srgbClr val="2D2F92"/>
                </a:solidFill>
                <a:latin typeface="Arial"/>
                <a:cs typeface="Arial"/>
              </a:rPr>
              <a:t>176.877,27</a:t>
            </a:r>
            <a:endParaRPr sz="16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spc="-114" dirty="0">
                <a:solidFill>
                  <a:srgbClr val="2D2F92"/>
                </a:solidFill>
                <a:latin typeface="Arial"/>
                <a:cs typeface="Arial"/>
              </a:rPr>
              <a:t>Saldo </a:t>
            </a:r>
            <a:r>
              <a:rPr sz="1600" spc="-55" dirty="0">
                <a:solidFill>
                  <a:srgbClr val="2D2F92"/>
                </a:solidFill>
                <a:latin typeface="Arial"/>
                <a:cs typeface="Arial"/>
              </a:rPr>
              <a:t>do </a:t>
            </a:r>
            <a:r>
              <a:rPr sz="1600" spc="-280" dirty="0">
                <a:solidFill>
                  <a:srgbClr val="2D2F92"/>
                </a:solidFill>
                <a:latin typeface="Arial"/>
                <a:cs typeface="Arial"/>
              </a:rPr>
              <a:t>CG </a:t>
            </a:r>
            <a:r>
              <a:rPr lang="pt-BR" sz="1600" spc="-28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spc="-65" dirty="0" err="1" smtClean="0">
                <a:solidFill>
                  <a:srgbClr val="2D2F92"/>
                </a:solidFill>
                <a:latin typeface="Arial"/>
                <a:cs typeface="Arial"/>
              </a:rPr>
              <a:t>aplicado</a:t>
            </a:r>
            <a:r>
              <a:rPr sz="1600" spc="-6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1600" spc="-80" dirty="0">
                <a:solidFill>
                  <a:srgbClr val="2D2F92"/>
                </a:solidFill>
                <a:latin typeface="Arial"/>
                <a:cs typeface="Arial"/>
              </a:rPr>
              <a:t>compromissado </a:t>
            </a:r>
            <a:r>
              <a:rPr sz="1600" spc="-85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600" spc="-114" dirty="0">
                <a:solidFill>
                  <a:srgbClr val="2D2F92"/>
                </a:solidFill>
                <a:latin typeface="Arial"/>
                <a:cs typeface="Arial"/>
              </a:rPr>
              <a:t>os </a:t>
            </a:r>
            <a:r>
              <a:rPr sz="1600" spc="-125" dirty="0">
                <a:solidFill>
                  <a:srgbClr val="2D2F92"/>
                </a:solidFill>
                <a:latin typeface="Arial"/>
                <a:cs typeface="Arial"/>
              </a:rPr>
              <a:t>meses </a:t>
            </a:r>
            <a:r>
              <a:rPr sz="1600" spc="-90" dirty="0">
                <a:solidFill>
                  <a:srgbClr val="2D2F92"/>
                </a:solidFill>
                <a:latin typeface="Arial"/>
                <a:cs typeface="Arial"/>
              </a:rPr>
              <a:t>subsequentes </a:t>
            </a:r>
            <a:r>
              <a:rPr sz="1600" spc="-140" dirty="0">
                <a:solidFill>
                  <a:srgbClr val="2D2F92"/>
                </a:solidFill>
                <a:latin typeface="Arial"/>
                <a:cs typeface="Arial"/>
              </a:rPr>
              <a:t>= </a:t>
            </a:r>
            <a:r>
              <a:rPr sz="1600" spc="-185" dirty="0">
                <a:solidFill>
                  <a:srgbClr val="2D2F92"/>
                </a:solidFill>
                <a:latin typeface="Arial"/>
                <a:cs typeface="Arial"/>
              </a:rPr>
              <a:t>R$</a:t>
            </a:r>
            <a:r>
              <a:rPr sz="1600" spc="-12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600" spc="-8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600" spc="-80" dirty="0" smtClean="0">
                <a:solidFill>
                  <a:srgbClr val="2D2F92"/>
                </a:solidFill>
                <a:latin typeface="Arial"/>
                <a:cs typeface="Arial"/>
              </a:rPr>
              <a:t>99.854,04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600" spc="-140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600" spc="-70" dirty="0">
                <a:solidFill>
                  <a:srgbClr val="2D2F92"/>
                </a:solidFill>
                <a:latin typeface="Arial"/>
                <a:cs typeface="Arial"/>
              </a:rPr>
              <a:t>finalização </a:t>
            </a:r>
            <a:r>
              <a:rPr sz="1600" spc="-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600" spc="-70" dirty="0">
                <a:solidFill>
                  <a:srgbClr val="2D2F92"/>
                </a:solidFill>
                <a:latin typeface="Arial"/>
                <a:cs typeface="Arial"/>
              </a:rPr>
              <a:t>todas </a:t>
            </a:r>
            <a:r>
              <a:rPr sz="1600" spc="-150" dirty="0">
                <a:solidFill>
                  <a:srgbClr val="2D2F92"/>
                </a:solidFill>
                <a:latin typeface="Arial"/>
                <a:cs typeface="Arial"/>
              </a:rPr>
              <a:t>as </a:t>
            </a:r>
            <a:r>
              <a:rPr sz="1600" spc="-65" dirty="0">
                <a:solidFill>
                  <a:srgbClr val="2D2F92"/>
                </a:solidFill>
                <a:latin typeface="Arial"/>
                <a:cs typeface="Arial"/>
              </a:rPr>
              <a:t>rubricas </a:t>
            </a:r>
            <a:r>
              <a:rPr sz="1600" spc="-70" dirty="0">
                <a:solidFill>
                  <a:srgbClr val="2D2F92"/>
                </a:solidFill>
                <a:latin typeface="Arial"/>
                <a:cs typeface="Arial"/>
              </a:rPr>
              <a:t>orçamentárias </a:t>
            </a:r>
            <a:r>
              <a:rPr sz="1600" spc="-75" dirty="0">
                <a:solidFill>
                  <a:srgbClr val="2D2F92"/>
                </a:solidFill>
                <a:latin typeface="Arial"/>
                <a:cs typeface="Arial"/>
              </a:rPr>
              <a:t>previstas </a:t>
            </a:r>
            <a:r>
              <a:rPr sz="1600" spc="-55" dirty="0">
                <a:solidFill>
                  <a:srgbClr val="2D2F92"/>
                </a:solidFill>
                <a:latin typeface="Arial"/>
                <a:cs typeface="Arial"/>
              </a:rPr>
              <a:t>no plano </a:t>
            </a:r>
            <a:r>
              <a:rPr sz="1600" spc="-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2D2F92"/>
                </a:solidFill>
                <a:latin typeface="Arial"/>
                <a:cs typeface="Arial"/>
              </a:rPr>
              <a:t>trabalho </a:t>
            </a:r>
            <a:r>
              <a:rPr sz="1600" spc="-130" dirty="0">
                <a:solidFill>
                  <a:srgbClr val="2D2F92"/>
                </a:solidFill>
                <a:latin typeface="Arial"/>
                <a:cs typeface="Arial"/>
              </a:rPr>
              <a:t>à</a:t>
            </a:r>
            <a:r>
              <a:rPr sz="1600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2D2F92"/>
                </a:solidFill>
                <a:latin typeface="Arial"/>
                <a:cs typeface="Arial"/>
              </a:rPr>
              <a:t>executar.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838911"/>
            <a:ext cx="699198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114" dirty="0">
                <a:solidFill>
                  <a:srgbClr val="001F5F"/>
                </a:solidFill>
                <a:latin typeface="Arial"/>
                <a:cs typeface="Arial"/>
              </a:rPr>
              <a:t>Demonstrativo </a:t>
            </a:r>
            <a:r>
              <a:rPr sz="3300" b="0" spc="-275" dirty="0">
                <a:solidFill>
                  <a:srgbClr val="001F5F"/>
                </a:solidFill>
                <a:latin typeface="Arial"/>
                <a:cs typeface="Arial"/>
              </a:rPr>
              <a:t>Despesas </a:t>
            </a:r>
            <a:r>
              <a:rPr sz="3300" b="0" spc="10" dirty="0">
                <a:solidFill>
                  <a:srgbClr val="001F5F"/>
                </a:solidFill>
                <a:latin typeface="Arial"/>
                <a:cs typeface="Arial"/>
              </a:rPr>
              <a:t>1º </a:t>
            </a:r>
            <a:r>
              <a:rPr sz="3300" b="0" spc="-140" dirty="0" err="1">
                <a:solidFill>
                  <a:srgbClr val="001F5F"/>
                </a:solidFill>
                <a:latin typeface="Arial"/>
                <a:cs typeface="Arial"/>
              </a:rPr>
              <a:t>Trimestre</a:t>
            </a:r>
            <a:r>
              <a:rPr sz="3300" b="0" spc="-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3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91051"/>
              </p:ext>
            </p:extLst>
          </p:nvPr>
        </p:nvGraphicFramePr>
        <p:xfrm>
          <a:off x="150876" y="1709935"/>
          <a:ext cx="8843006" cy="1287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010"/>
                <a:gridCol w="1125855"/>
                <a:gridCol w="1125854"/>
                <a:gridCol w="1125854"/>
                <a:gridCol w="1125854"/>
                <a:gridCol w="1211579"/>
              </a:tblGrid>
              <a:tr h="214629"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RUBRICAS </a:t>
                      </a:r>
                      <a:r>
                        <a:rPr sz="1250" b="1" spc="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5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DOTAÇÃO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PREVISTO</a:t>
                      </a:r>
                      <a:r>
                        <a:rPr sz="12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MÊS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JANEIRO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FEVEREIRO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MARÇO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25" dirty="0">
                          <a:latin typeface="Arial"/>
                          <a:cs typeface="Arial"/>
                        </a:rPr>
                        <a:t>RH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50" b="1" spc="-105" dirty="0" err="1" smtClean="0">
                          <a:latin typeface="Arial"/>
                          <a:cs typeface="Arial"/>
                        </a:rPr>
                        <a:t>Pessoal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46.692,18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30" dirty="0">
                          <a:latin typeface="Arial"/>
                          <a:cs typeface="Arial"/>
                        </a:rPr>
                        <a:t>Materiais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Consumo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5.850,00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 0,00     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Serviços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Terceirizados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93.250,00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63.125,01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55.472,26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58.280,00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176.877,27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Outras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Despesas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1.650,00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dirty="0" smtClean="0">
                          <a:latin typeface="Arial"/>
                          <a:cs typeface="Arial"/>
                        </a:rPr>
                        <a:t>0,00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250" b="1" spc="-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147.442,18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792226"/>
            <a:ext cx="60115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210" dirty="0">
                <a:solidFill>
                  <a:srgbClr val="001F5F"/>
                </a:solidFill>
                <a:latin typeface="Arial"/>
                <a:cs typeface="Arial"/>
              </a:rPr>
              <a:t>Observação </a:t>
            </a:r>
            <a:r>
              <a:rPr sz="3300" b="0" spc="-240" dirty="0">
                <a:solidFill>
                  <a:srgbClr val="001F5F"/>
                </a:solidFill>
                <a:latin typeface="Arial"/>
                <a:cs typeface="Arial"/>
              </a:rPr>
              <a:t>Custos </a:t>
            </a:r>
            <a:r>
              <a:rPr sz="3300" b="0" spc="5" dirty="0">
                <a:solidFill>
                  <a:srgbClr val="001F5F"/>
                </a:solidFill>
                <a:latin typeface="Arial"/>
                <a:cs typeface="Arial"/>
              </a:rPr>
              <a:t>1º </a:t>
            </a:r>
            <a:r>
              <a:rPr sz="3300" b="0" spc="-140" dirty="0">
                <a:solidFill>
                  <a:srgbClr val="001F5F"/>
                </a:solidFill>
                <a:latin typeface="Arial"/>
                <a:cs typeface="Arial"/>
              </a:rPr>
              <a:t>Trimestre</a:t>
            </a:r>
            <a:r>
              <a:rPr sz="3300" b="0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0" spc="-570" dirty="0">
                <a:solidFill>
                  <a:srgbClr val="001F5F"/>
                </a:solidFill>
                <a:latin typeface="Arial"/>
                <a:cs typeface="Arial"/>
              </a:rPr>
              <a:t>CG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894078"/>
            <a:ext cx="7730490" cy="37821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085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b="1" spc="-200" dirty="0">
                <a:solidFill>
                  <a:srgbClr val="001F5F"/>
                </a:solidFill>
                <a:latin typeface="Arial"/>
                <a:cs typeface="Arial"/>
              </a:rPr>
              <a:t>Janeiro 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400" spc="-160" dirty="0">
                <a:solidFill>
                  <a:srgbClr val="001F5F"/>
                </a:solidFill>
                <a:latin typeface="Arial"/>
                <a:cs typeface="Arial"/>
              </a:rPr>
              <a:t>Pagamentos </a:t>
            </a:r>
            <a:r>
              <a:rPr sz="2400" spc="-180" dirty="0">
                <a:solidFill>
                  <a:srgbClr val="001F5F"/>
                </a:solidFill>
                <a:latin typeface="Arial"/>
                <a:cs typeface="Arial"/>
              </a:rPr>
              <a:t>das despesas </a:t>
            </a:r>
            <a:r>
              <a:rPr sz="2400" spc="-7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400" spc="-140" dirty="0">
                <a:solidFill>
                  <a:srgbClr val="001F5F"/>
                </a:solidFill>
                <a:latin typeface="Arial"/>
                <a:cs typeface="Arial"/>
              </a:rPr>
              <a:t>mês, </a:t>
            </a:r>
            <a:r>
              <a:rPr sz="2400" spc="-114" dirty="0">
                <a:solidFill>
                  <a:srgbClr val="001F5F"/>
                </a:solidFill>
                <a:latin typeface="Arial"/>
                <a:cs typeface="Arial"/>
              </a:rPr>
              <a:t>não havendo  </a:t>
            </a:r>
            <a:r>
              <a:rPr sz="2400" spc="-130" dirty="0">
                <a:solidFill>
                  <a:srgbClr val="001F5F"/>
                </a:solidFill>
                <a:latin typeface="Arial"/>
                <a:cs typeface="Arial"/>
              </a:rPr>
              <a:t>custos </a:t>
            </a:r>
            <a:r>
              <a:rPr sz="2400" spc="-170" dirty="0">
                <a:solidFill>
                  <a:srgbClr val="001F5F"/>
                </a:solidFill>
                <a:latin typeface="Arial"/>
                <a:cs typeface="Arial"/>
              </a:rPr>
              <a:t>pagos 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dentro </a:t>
            </a:r>
            <a:r>
              <a:rPr sz="2400" spc="-7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400" spc="-165" dirty="0">
                <a:solidFill>
                  <a:srgbClr val="001F5F"/>
                </a:solidFill>
                <a:latin typeface="Arial"/>
                <a:cs typeface="Arial"/>
              </a:rPr>
              <a:t>mês </a:t>
            </a:r>
            <a:r>
              <a:rPr sz="2400" spc="-11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400" spc="-160" dirty="0" err="1" smtClean="0">
                <a:solidFill>
                  <a:srgbClr val="001F5F"/>
                </a:solidFill>
                <a:latin typeface="Arial"/>
                <a:cs typeface="Arial"/>
              </a:rPr>
              <a:t>Serviços</a:t>
            </a:r>
            <a:r>
              <a:rPr sz="2400" spc="-160" dirty="0" smtClean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400" spc="-100" dirty="0">
                <a:solidFill>
                  <a:srgbClr val="001F5F"/>
                </a:solidFill>
                <a:latin typeface="Arial"/>
                <a:cs typeface="Arial"/>
              </a:rPr>
              <a:t>Médicos </a:t>
            </a:r>
            <a:r>
              <a:rPr sz="2400" spc="-11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400" spc="-140" dirty="0">
                <a:solidFill>
                  <a:srgbClr val="001F5F"/>
                </a:solidFill>
                <a:latin typeface="Arial"/>
                <a:cs typeface="Arial"/>
              </a:rPr>
              <a:t>Terceiros. </a:t>
            </a:r>
            <a:r>
              <a:rPr sz="2400" spc="-21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400" spc="-100" dirty="0">
                <a:solidFill>
                  <a:srgbClr val="001F5F"/>
                </a:solidFill>
                <a:latin typeface="Arial"/>
                <a:cs typeface="Arial"/>
              </a:rPr>
              <a:t>competência </a:t>
            </a:r>
            <a:r>
              <a:rPr sz="2400" spc="-95" dirty="0">
                <a:solidFill>
                  <a:srgbClr val="001F5F"/>
                </a:solidFill>
                <a:latin typeface="Arial"/>
                <a:cs typeface="Arial"/>
              </a:rPr>
              <a:t>Janeiro/2019  </a:t>
            </a:r>
            <a:r>
              <a:rPr sz="2400" spc="-145" dirty="0">
                <a:solidFill>
                  <a:srgbClr val="001F5F"/>
                </a:solidFill>
                <a:latin typeface="Arial"/>
                <a:cs typeface="Arial"/>
              </a:rPr>
              <a:t>custeadas </a:t>
            </a:r>
            <a:r>
              <a:rPr sz="2400" spc="-7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400" spc="-160" dirty="0">
                <a:solidFill>
                  <a:srgbClr val="001F5F"/>
                </a:solidFill>
                <a:latin typeface="Arial"/>
                <a:cs typeface="Arial"/>
              </a:rPr>
              <a:t>mês</a:t>
            </a:r>
            <a:r>
              <a:rPr sz="24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1F5F"/>
                </a:solidFill>
                <a:latin typeface="Arial"/>
                <a:cs typeface="Arial"/>
              </a:rPr>
              <a:t>subsequente.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84785" marR="5080" indent="-172085" algn="just">
              <a:lnSpc>
                <a:spcPct val="90000"/>
              </a:lnSpc>
              <a:spcBef>
                <a:spcPts val="1415"/>
              </a:spcBef>
              <a:buFont typeface="Arial"/>
              <a:buChar char="•"/>
              <a:tabLst>
                <a:tab pos="185420" algn="l"/>
              </a:tabLst>
            </a:pPr>
            <a:r>
              <a:rPr sz="2400" b="1" spc="-170" dirty="0">
                <a:solidFill>
                  <a:srgbClr val="001F5F"/>
                </a:solidFill>
                <a:latin typeface="Arial"/>
                <a:cs typeface="Arial"/>
              </a:rPr>
              <a:t>Fevereiro </a:t>
            </a:r>
            <a:r>
              <a:rPr sz="2400" b="1" spc="-13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400" b="1" spc="-140" dirty="0">
                <a:solidFill>
                  <a:srgbClr val="001F5F"/>
                </a:solidFill>
                <a:latin typeface="Arial"/>
                <a:cs typeface="Arial"/>
              </a:rPr>
              <a:t>Março 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400" spc="-310" dirty="0">
                <a:solidFill>
                  <a:srgbClr val="001F5F"/>
                </a:solidFill>
                <a:latin typeface="Arial"/>
                <a:cs typeface="Arial"/>
              </a:rPr>
              <a:t>Já </a:t>
            </a:r>
            <a:r>
              <a:rPr sz="2400" spc="-105" dirty="0">
                <a:solidFill>
                  <a:srgbClr val="001F5F"/>
                </a:solidFill>
                <a:latin typeface="Arial"/>
                <a:cs typeface="Arial"/>
              </a:rPr>
              <a:t>realizado </a:t>
            </a:r>
            <a:r>
              <a:rPr sz="2400" spc="-114" dirty="0">
                <a:solidFill>
                  <a:srgbClr val="001F5F"/>
                </a:solidFill>
                <a:latin typeface="Arial"/>
                <a:cs typeface="Arial"/>
              </a:rPr>
              <a:t>pagamento </a:t>
            </a:r>
            <a:r>
              <a:rPr sz="2400" spc="-11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400" spc="-130" dirty="0">
                <a:solidFill>
                  <a:srgbClr val="001F5F"/>
                </a:solidFill>
                <a:latin typeface="Arial"/>
                <a:cs typeface="Arial"/>
              </a:rPr>
              <a:t>custos com  </a:t>
            </a:r>
            <a:r>
              <a:rPr sz="2400" spc="-155" dirty="0" err="1" smtClean="0">
                <a:solidFill>
                  <a:srgbClr val="001F5F"/>
                </a:solidFill>
                <a:latin typeface="Arial"/>
                <a:cs typeface="Arial"/>
              </a:rPr>
              <a:t>Serviços</a:t>
            </a:r>
            <a:r>
              <a:rPr sz="2400" spc="-1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001F5F"/>
                </a:solidFill>
                <a:latin typeface="Arial"/>
                <a:cs typeface="Arial"/>
              </a:rPr>
              <a:t>Médicos </a:t>
            </a:r>
            <a:r>
              <a:rPr sz="2400" spc="-140" dirty="0">
                <a:solidFill>
                  <a:srgbClr val="001F5F"/>
                </a:solidFill>
                <a:latin typeface="Arial"/>
                <a:cs typeface="Arial"/>
              </a:rPr>
              <a:t>Terceiros, </a:t>
            </a:r>
            <a:r>
              <a:rPr sz="2400" spc="-100" dirty="0">
                <a:solidFill>
                  <a:srgbClr val="001F5F"/>
                </a:solidFill>
                <a:latin typeface="Arial"/>
                <a:cs typeface="Arial"/>
              </a:rPr>
              <a:t>além </a:t>
            </a:r>
            <a:r>
              <a:rPr sz="2400" spc="-125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400" spc="-110" dirty="0">
                <a:solidFill>
                  <a:srgbClr val="001F5F"/>
                </a:solidFill>
                <a:latin typeface="Arial"/>
                <a:cs typeface="Arial"/>
              </a:rPr>
              <a:t>pagamento </a:t>
            </a:r>
            <a:r>
              <a:rPr sz="2400" spc="-140" dirty="0">
                <a:solidFill>
                  <a:srgbClr val="001F5F"/>
                </a:solidFill>
                <a:latin typeface="Arial"/>
                <a:cs typeface="Arial"/>
              </a:rPr>
              <a:t>dos </a:t>
            </a:r>
            <a:r>
              <a:rPr sz="2400" spc="-105" dirty="0">
                <a:solidFill>
                  <a:srgbClr val="001F5F"/>
                </a:solidFill>
                <a:latin typeface="Arial"/>
                <a:cs typeface="Arial"/>
              </a:rPr>
              <a:t>respectivos benefícios </a:t>
            </a:r>
            <a:r>
              <a:rPr sz="2400" spc="-145" dirty="0">
                <a:solidFill>
                  <a:srgbClr val="001F5F"/>
                </a:solidFill>
                <a:latin typeface="Arial"/>
                <a:cs typeface="Arial"/>
              </a:rPr>
              <a:t>e encargos</a:t>
            </a:r>
            <a:r>
              <a:rPr sz="24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25" dirty="0" err="1">
                <a:solidFill>
                  <a:srgbClr val="001F5F"/>
                </a:solidFill>
                <a:latin typeface="Arial"/>
                <a:cs typeface="Arial"/>
              </a:rPr>
              <a:t>sociais</a:t>
            </a:r>
            <a:r>
              <a:rPr sz="2400" spc="-125" dirty="0" smtClean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lang="pt-BR" sz="2400" spc="-125" dirty="0" smtClean="0">
                <a:solidFill>
                  <a:srgbClr val="001F5F"/>
                </a:solidFill>
                <a:latin typeface="Arial"/>
                <a:cs typeface="Arial"/>
              </a:rPr>
              <a:t> A competência março foram custeadas no mês subsequente.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427" y="3030727"/>
            <a:ext cx="3311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Arial"/>
                <a:cs typeface="Arial"/>
              </a:rPr>
              <a:t>OBRIGADO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9557" y="4060317"/>
            <a:ext cx="556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1795" marR="5080" indent="-16497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018B"/>
                </a:solidFill>
                <a:latin typeface="Arial"/>
                <a:cs typeface="Arial"/>
              </a:rPr>
              <a:t>Organização Social de Saúde Pirangi </a:t>
            </a:r>
            <a:r>
              <a:rPr sz="1800" dirty="0">
                <a:solidFill>
                  <a:srgbClr val="EC018B"/>
                </a:solidFill>
                <a:latin typeface="Arial"/>
                <a:cs typeface="Arial"/>
              </a:rPr>
              <a:t>– OSS PIRANGI  </a:t>
            </a:r>
            <a:r>
              <a:rPr sz="1800" spc="-10" dirty="0">
                <a:solidFill>
                  <a:srgbClr val="EC018B"/>
                </a:solidFill>
                <a:latin typeface="Arial"/>
                <a:cs typeface="Arial"/>
                <a:hlinkClick r:id="rId2"/>
              </a:rPr>
              <a:t>www.osspirangi.org.br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932" y="1113592"/>
            <a:ext cx="60139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D2F92"/>
                </a:solidFill>
              </a:rPr>
              <a:t>O MUNICÍPIO </a:t>
            </a:r>
            <a:r>
              <a:rPr sz="2400" spc="-5" dirty="0">
                <a:solidFill>
                  <a:srgbClr val="2D2F92"/>
                </a:solidFill>
              </a:rPr>
              <a:t>DE </a:t>
            </a:r>
            <a:r>
              <a:rPr lang="pt-BR" sz="2400" dirty="0" smtClean="0">
                <a:solidFill>
                  <a:srgbClr val="2D2F92"/>
                </a:solidFill>
              </a:rPr>
              <a:t>FERNANDO PRESTES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2057400"/>
            <a:ext cx="8153400" cy="258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solidFill>
                  <a:srgbClr val="2D2F92"/>
                </a:solidFill>
                <a:latin typeface="Arial"/>
                <a:cs typeface="Arial"/>
              </a:rPr>
              <a:t>Características </a:t>
            </a:r>
            <a:r>
              <a:rPr sz="1400" b="1" spc="-114" dirty="0">
                <a:solidFill>
                  <a:srgbClr val="2D2F92"/>
                </a:solidFill>
                <a:latin typeface="Arial"/>
                <a:cs typeface="Arial"/>
              </a:rPr>
              <a:t>Demográficas </a:t>
            </a:r>
            <a:r>
              <a:rPr sz="1400" b="1" spc="-7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1400" b="1" spc="-130" dirty="0">
                <a:solidFill>
                  <a:srgbClr val="2D2F92"/>
                </a:solidFill>
                <a:latin typeface="Arial"/>
                <a:cs typeface="Arial"/>
              </a:rPr>
              <a:t>Socioeconômicas </a:t>
            </a:r>
            <a:r>
              <a:rPr sz="1400" b="1" spc="-105" dirty="0">
                <a:solidFill>
                  <a:srgbClr val="2D2F92"/>
                </a:solidFill>
                <a:latin typeface="Arial"/>
                <a:cs typeface="Arial"/>
              </a:rPr>
              <a:t>do</a:t>
            </a:r>
            <a:r>
              <a:rPr sz="1400" b="1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2D2F92"/>
                </a:solidFill>
                <a:latin typeface="Arial"/>
                <a:cs typeface="Arial"/>
              </a:rPr>
              <a:t>Município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48590" indent="-128270">
              <a:lnSpc>
                <a:spcPct val="100000"/>
              </a:lnSpc>
              <a:spcBef>
                <a:spcPts val="910"/>
              </a:spcBef>
              <a:buChar char="•"/>
              <a:tabLst>
                <a:tab pos="149225" algn="l"/>
              </a:tabLst>
            </a:pPr>
            <a:r>
              <a:rPr sz="1400" b="1" spc="-114" dirty="0">
                <a:solidFill>
                  <a:srgbClr val="2D2F92"/>
                </a:solidFill>
                <a:latin typeface="Arial"/>
                <a:cs typeface="Arial"/>
              </a:rPr>
              <a:t>População: </a:t>
            </a:r>
            <a:r>
              <a:rPr lang="pt-BR" sz="1400" b="1" spc="-65" dirty="0" smtClean="0">
                <a:solidFill>
                  <a:srgbClr val="2D2F92"/>
                </a:solidFill>
                <a:latin typeface="Arial"/>
                <a:cs typeface="Arial"/>
              </a:rPr>
              <a:t>5.771</a:t>
            </a:r>
            <a:r>
              <a:rPr sz="1400" b="1" spc="-60" dirty="0" smtClean="0">
                <a:solidFill>
                  <a:srgbClr val="2D2F92"/>
                </a:solidFill>
                <a:latin typeface="Arial"/>
                <a:cs typeface="Arial"/>
              </a:rPr>
              <a:t>(2016</a:t>
            </a:r>
            <a:r>
              <a:rPr sz="1400" b="1" spc="-60" dirty="0">
                <a:solidFill>
                  <a:srgbClr val="2D2F92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14859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9225" algn="l"/>
              </a:tabLst>
            </a:pPr>
            <a:r>
              <a:rPr sz="1400" b="1" spc="-105" dirty="0">
                <a:solidFill>
                  <a:srgbClr val="2D2F92"/>
                </a:solidFill>
                <a:latin typeface="Arial"/>
                <a:cs typeface="Arial"/>
              </a:rPr>
              <a:t>Densidade Demográfica: </a:t>
            </a:r>
            <a:r>
              <a:rPr lang="pt-BR" sz="1400" b="1" spc="-75" dirty="0" smtClean="0">
                <a:solidFill>
                  <a:srgbClr val="2D2F92"/>
                </a:solidFill>
                <a:latin typeface="Arial"/>
                <a:cs typeface="Arial"/>
              </a:rPr>
              <a:t>34</a:t>
            </a:r>
            <a:r>
              <a:rPr sz="1400" b="1" spc="-8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2D2F92"/>
                </a:solidFill>
                <a:latin typeface="Arial"/>
                <a:cs typeface="Arial"/>
              </a:rPr>
              <a:t>hab/km²</a:t>
            </a:r>
            <a:endParaRPr sz="1400" dirty="0">
              <a:latin typeface="Arial"/>
              <a:cs typeface="Arial"/>
            </a:endParaRPr>
          </a:p>
          <a:p>
            <a:pPr marL="14859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9225" algn="l"/>
              </a:tabLst>
            </a:pPr>
            <a:r>
              <a:rPr sz="1400" b="1" spc="-150" dirty="0">
                <a:solidFill>
                  <a:srgbClr val="2D2F92"/>
                </a:solidFill>
                <a:latin typeface="Arial"/>
                <a:cs typeface="Arial"/>
              </a:rPr>
              <a:t>PIB </a:t>
            </a:r>
            <a:r>
              <a:rPr sz="1400" b="1" spc="-114" dirty="0">
                <a:solidFill>
                  <a:srgbClr val="2D2F92"/>
                </a:solidFill>
                <a:latin typeface="Arial"/>
                <a:cs typeface="Arial"/>
              </a:rPr>
              <a:t>Per </a:t>
            </a:r>
            <a:r>
              <a:rPr sz="1400" b="1" spc="-85" dirty="0">
                <a:solidFill>
                  <a:srgbClr val="2D2F92"/>
                </a:solidFill>
                <a:latin typeface="Arial"/>
                <a:cs typeface="Arial"/>
              </a:rPr>
              <a:t>capita: </a:t>
            </a:r>
            <a:r>
              <a:rPr sz="1400" b="1" spc="-65" dirty="0" smtClean="0">
                <a:solidFill>
                  <a:srgbClr val="2D2F92"/>
                </a:solidFill>
                <a:latin typeface="Arial"/>
                <a:cs typeface="Arial"/>
              </a:rPr>
              <a:t>2</a:t>
            </a:r>
            <a:r>
              <a:rPr lang="pt-BR" sz="1400" b="1" spc="-65" dirty="0" smtClean="0">
                <a:solidFill>
                  <a:srgbClr val="2D2F92"/>
                </a:solidFill>
                <a:latin typeface="Arial"/>
                <a:cs typeface="Arial"/>
              </a:rPr>
              <a:t>2.461,21</a:t>
            </a:r>
            <a:r>
              <a:rPr sz="1400" b="1" spc="-60" dirty="0" smtClean="0">
                <a:solidFill>
                  <a:srgbClr val="2D2F92"/>
                </a:solidFill>
                <a:latin typeface="Arial"/>
                <a:cs typeface="Arial"/>
              </a:rPr>
              <a:t>(2011</a:t>
            </a:r>
            <a:r>
              <a:rPr sz="1400" b="1" spc="-60" dirty="0">
                <a:solidFill>
                  <a:srgbClr val="2D2F92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14859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9225" algn="l"/>
              </a:tabLst>
            </a:pPr>
            <a:r>
              <a:rPr sz="1400" b="1" spc="-225" dirty="0">
                <a:solidFill>
                  <a:srgbClr val="2D2F92"/>
                </a:solidFill>
                <a:latin typeface="Arial"/>
                <a:cs typeface="Arial"/>
              </a:rPr>
              <a:t>% </a:t>
            </a:r>
            <a:r>
              <a:rPr sz="1400" b="1" spc="-9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1400" b="1" spc="-105" dirty="0">
                <a:solidFill>
                  <a:srgbClr val="2D2F92"/>
                </a:solidFill>
                <a:latin typeface="Arial"/>
                <a:cs typeface="Arial"/>
              </a:rPr>
              <a:t>população </a:t>
            </a:r>
            <a:r>
              <a:rPr sz="1400" b="1" spc="-90" dirty="0">
                <a:solidFill>
                  <a:srgbClr val="2D2F92"/>
                </a:solidFill>
                <a:latin typeface="Arial"/>
                <a:cs typeface="Arial"/>
              </a:rPr>
              <a:t>em </a:t>
            </a:r>
            <a:r>
              <a:rPr sz="1400" b="1" spc="-80" dirty="0">
                <a:solidFill>
                  <a:srgbClr val="2D2F92"/>
                </a:solidFill>
                <a:latin typeface="Arial"/>
                <a:cs typeface="Arial"/>
              </a:rPr>
              <a:t>extrema </a:t>
            </a:r>
            <a:r>
              <a:rPr sz="1400" b="1" spc="-105" dirty="0">
                <a:solidFill>
                  <a:srgbClr val="2D2F92"/>
                </a:solidFill>
                <a:latin typeface="Arial"/>
                <a:cs typeface="Arial"/>
              </a:rPr>
              <a:t>pobreza: </a:t>
            </a:r>
            <a:r>
              <a:rPr lang="pt-BR" sz="1400" b="1" spc="-105" dirty="0" smtClean="0">
                <a:solidFill>
                  <a:srgbClr val="2D2F92"/>
                </a:solidFill>
                <a:latin typeface="Arial"/>
                <a:cs typeface="Arial"/>
              </a:rPr>
              <a:t>0,54</a:t>
            </a:r>
            <a:r>
              <a:rPr sz="1400" b="1" spc="-11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2D2F92"/>
                </a:solidFill>
                <a:latin typeface="Arial"/>
                <a:cs typeface="Arial"/>
              </a:rPr>
              <a:t>(2010)</a:t>
            </a:r>
            <a:endParaRPr sz="1400" dirty="0">
              <a:latin typeface="Arial"/>
              <a:cs typeface="Arial"/>
            </a:endParaRPr>
          </a:p>
          <a:p>
            <a:pPr marL="14859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9225" algn="l"/>
              </a:tabLst>
            </a:pPr>
            <a:r>
              <a:rPr sz="1400" b="1" spc="-225" dirty="0">
                <a:solidFill>
                  <a:srgbClr val="2D2F92"/>
                </a:solidFill>
                <a:latin typeface="Arial"/>
                <a:cs typeface="Arial"/>
              </a:rPr>
              <a:t>% </a:t>
            </a:r>
            <a:r>
              <a:rPr sz="1400" b="1" spc="-9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1400" b="1" spc="-105" dirty="0">
                <a:solidFill>
                  <a:srgbClr val="2D2F92"/>
                </a:solidFill>
                <a:latin typeface="Arial"/>
                <a:cs typeface="Arial"/>
              </a:rPr>
              <a:t>população </a:t>
            </a:r>
            <a:r>
              <a:rPr sz="1400" b="1" spc="-140" dirty="0">
                <a:solidFill>
                  <a:srgbClr val="2D2F92"/>
                </a:solidFill>
                <a:latin typeface="Arial"/>
                <a:cs typeface="Arial"/>
              </a:rPr>
              <a:t>com </a:t>
            </a:r>
            <a:r>
              <a:rPr sz="1400" b="1" spc="-90" dirty="0">
                <a:solidFill>
                  <a:srgbClr val="2D2F92"/>
                </a:solidFill>
                <a:latin typeface="Arial"/>
                <a:cs typeface="Arial"/>
              </a:rPr>
              <a:t>plano de </a:t>
            </a:r>
            <a:r>
              <a:rPr sz="1400" b="1" spc="-110" dirty="0">
                <a:solidFill>
                  <a:srgbClr val="2D2F92"/>
                </a:solidFill>
                <a:latin typeface="Arial"/>
                <a:cs typeface="Arial"/>
              </a:rPr>
              <a:t>saúde: </a:t>
            </a:r>
            <a:r>
              <a:rPr lang="pt-BR" sz="1400" b="1" spc="-65" dirty="0" smtClean="0">
                <a:solidFill>
                  <a:srgbClr val="2D2F92"/>
                </a:solidFill>
                <a:latin typeface="Arial"/>
                <a:cs typeface="Arial"/>
              </a:rPr>
              <a:t>31,01</a:t>
            </a:r>
            <a:r>
              <a:rPr sz="1400" b="1" spc="-6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2D2F92"/>
                </a:solidFill>
                <a:latin typeface="Arial"/>
                <a:cs typeface="Arial"/>
              </a:rPr>
              <a:t>(Setembro </a:t>
            </a:r>
            <a:r>
              <a:rPr sz="1400" b="1" spc="210" dirty="0">
                <a:solidFill>
                  <a:srgbClr val="2D2F92"/>
                </a:solidFill>
                <a:latin typeface="Arial"/>
                <a:cs typeface="Arial"/>
              </a:rPr>
              <a:t>/</a:t>
            </a:r>
            <a:r>
              <a:rPr sz="1400" b="1" spc="-8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2D2F92"/>
                </a:solidFill>
                <a:latin typeface="Arial"/>
                <a:cs typeface="Arial"/>
              </a:rPr>
              <a:t>2017)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40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1200" spc="-35" dirty="0">
                <a:solidFill>
                  <a:srgbClr val="2D2F92"/>
                </a:solidFill>
                <a:latin typeface="Arial"/>
                <a:cs typeface="Arial"/>
              </a:rPr>
              <a:t>município </a:t>
            </a:r>
            <a:r>
              <a:rPr sz="1200" spc="-55" dirty="0">
                <a:solidFill>
                  <a:srgbClr val="2D2F92"/>
                </a:solidFill>
                <a:latin typeface="Arial"/>
                <a:cs typeface="Arial"/>
              </a:rPr>
              <a:t>apresenta </a:t>
            </a:r>
            <a:r>
              <a:rPr sz="1200" spc="-25" dirty="0">
                <a:solidFill>
                  <a:srgbClr val="2D2F92"/>
                </a:solidFill>
                <a:latin typeface="Arial"/>
                <a:cs typeface="Arial"/>
              </a:rPr>
              <a:t>cobertura(*) </a:t>
            </a:r>
            <a:r>
              <a:rPr sz="1200" spc="-65" dirty="0">
                <a:solidFill>
                  <a:srgbClr val="2D2F92"/>
                </a:solidFill>
                <a:latin typeface="Arial"/>
                <a:cs typeface="Arial"/>
              </a:rPr>
              <a:t>da Estratégia </a:t>
            </a:r>
            <a:r>
              <a:rPr sz="1200" spc="-100" dirty="0">
                <a:solidFill>
                  <a:srgbClr val="2D2F92"/>
                </a:solidFill>
                <a:latin typeface="Arial"/>
                <a:cs typeface="Arial"/>
              </a:rPr>
              <a:t>Saúde </a:t>
            </a:r>
            <a:r>
              <a:rPr sz="1200" spc="-6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1200" spc="-70" dirty="0">
                <a:solidFill>
                  <a:srgbClr val="2D2F92"/>
                </a:solidFill>
                <a:latin typeface="Arial"/>
                <a:cs typeface="Arial"/>
              </a:rPr>
              <a:t>Família </a:t>
            </a:r>
            <a:r>
              <a:rPr sz="1200" spc="-5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lang="pt-BR" sz="1200" spc="-55" dirty="0" smtClean="0">
                <a:solidFill>
                  <a:srgbClr val="2D2F92"/>
                </a:solidFill>
                <a:latin typeface="Arial"/>
                <a:cs typeface="Arial"/>
              </a:rPr>
              <a:t>1</a:t>
            </a:r>
            <a:r>
              <a:rPr sz="1200" spc="-80" dirty="0" smtClean="0">
                <a:solidFill>
                  <a:srgbClr val="2D2F92"/>
                </a:solidFill>
                <a:latin typeface="Arial"/>
                <a:cs typeface="Arial"/>
              </a:rPr>
              <a:t>00</a:t>
            </a:r>
            <a:r>
              <a:rPr sz="1200" spc="-80" dirty="0">
                <a:solidFill>
                  <a:srgbClr val="2D2F92"/>
                </a:solidFill>
                <a:latin typeface="Arial"/>
                <a:cs typeface="Arial"/>
              </a:rPr>
              <a:t>%, </a:t>
            </a:r>
            <a:r>
              <a:rPr sz="1200" spc="-7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1200" spc="-5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200" spc="-65" dirty="0">
                <a:solidFill>
                  <a:srgbClr val="2D2F92"/>
                </a:solidFill>
                <a:latin typeface="Arial"/>
                <a:cs typeface="Arial"/>
              </a:rPr>
              <a:t>Atenção </a:t>
            </a:r>
            <a:r>
              <a:rPr sz="1200" spc="-100" dirty="0">
                <a:solidFill>
                  <a:srgbClr val="2D2F92"/>
                </a:solidFill>
                <a:latin typeface="Arial"/>
                <a:cs typeface="Arial"/>
              </a:rPr>
              <a:t>Básica </a:t>
            </a:r>
            <a:r>
              <a:rPr sz="1200" spc="-5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200" spc="-8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200" spc="-75" dirty="0" smtClean="0">
                <a:solidFill>
                  <a:srgbClr val="2D2F92"/>
                </a:solidFill>
                <a:latin typeface="Arial"/>
                <a:cs typeface="Arial"/>
              </a:rPr>
              <a:t>100</a:t>
            </a:r>
            <a:r>
              <a:rPr sz="1200" spc="-75" dirty="0" smtClean="0">
                <a:solidFill>
                  <a:srgbClr val="2D2F92"/>
                </a:solidFill>
                <a:latin typeface="Arial"/>
                <a:cs typeface="Arial"/>
              </a:rPr>
              <a:t>%.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0" dirty="0">
                <a:solidFill>
                  <a:srgbClr val="2D2F92"/>
                </a:solidFill>
                <a:latin typeface="Arial"/>
                <a:cs typeface="Arial"/>
              </a:rPr>
              <a:t>Situação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atual</a:t>
            </a:r>
            <a:r>
              <a:rPr sz="1200" b="1" spc="-5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2D2F92"/>
                </a:solidFill>
                <a:latin typeface="Arial"/>
                <a:cs typeface="Arial"/>
              </a:rPr>
              <a:t>da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2D2F92"/>
                </a:solidFill>
                <a:latin typeface="Arial"/>
                <a:cs typeface="Arial"/>
              </a:rPr>
              <a:t>implantação</a:t>
            </a:r>
            <a:r>
              <a:rPr sz="1200" b="1" spc="-4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2D2F92"/>
                </a:solidFill>
                <a:latin typeface="Arial"/>
                <a:cs typeface="Arial"/>
              </a:rPr>
              <a:t>da(s)</a:t>
            </a:r>
            <a:r>
              <a:rPr sz="1200" b="1" spc="-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2D2F92"/>
                </a:solidFill>
                <a:latin typeface="Arial"/>
                <a:cs typeface="Arial"/>
              </a:rPr>
              <a:t>equipe(s)</a:t>
            </a:r>
            <a:r>
              <a:rPr sz="1200" b="1" spc="-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200" b="1" spc="-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2D2F92"/>
                </a:solidFill>
                <a:latin typeface="Arial"/>
                <a:cs typeface="Arial"/>
              </a:rPr>
              <a:t>Saúde</a:t>
            </a:r>
            <a:r>
              <a:rPr sz="1200" b="1" spc="-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2D2F92"/>
                </a:solidFill>
                <a:latin typeface="Arial"/>
                <a:cs typeface="Arial"/>
              </a:rPr>
              <a:t>da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2D2F92"/>
                </a:solidFill>
                <a:latin typeface="Arial"/>
                <a:cs typeface="Arial"/>
              </a:rPr>
              <a:t>Família</a:t>
            </a:r>
            <a:r>
              <a:rPr sz="1200" b="1" spc="-5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D2F92"/>
                </a:solidFill>
                <a:latin typeface="Arial"/>
                <a:cs typeface="Arial"/>
              </a:rPr>
              <a:t>Agentes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2D2F92"/>
                </a:solidFill>
                <a:latin typeface="Arial"/>
                <a:cs typeface="Arial"/>
              </a:rPr>
              <a:t>Comunitários</a:t>
            </a:r>
            <a:r>
              <a:rPr sz="1200" b="1" spc="-4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200" b="1" spc="-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2D2F92"/>
                </a:solidFill>
                <a:latin typeface="Arial"/>
                <a:cs typeface="Arial"/>
              </a:rPr>
              <a:t>Saúde.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19929"/>
              </p:ext>
            </p:extLst>
          </p:nvPr>
        </p:nvGraphicFramePr>
        <p:xfrm>
          <a:off x="304800" y="4646930"/>
          <a:ext cx="8686801" cy="202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7"/>
                <a:gridCol w="1178672"/>
                <a:gridCol w="1465648"/>
                <a:gridCol w="1420561"/>
                <a:gridCol w="1719701"/>
                <a:gridCol w="1841362"/>
              </a:tblGrid>
              <a:tr h="601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Equipes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Credenciado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Implantado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Valor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mensal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repasse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Percentual   de </a:t>
                      </a:r>
                      <a:r>
                        <a:rPr sz="11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população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667385" algn="l"/>
                          <a:tab pos="1141730" algn="l"/>
                        </a:tabLst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coberta	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pelas	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equipes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660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financiadas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pelo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77771"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sz="11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03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21.390,00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100%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13183"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sz="1100" b="1" spc="-1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ACS</a:t>
                      </a:r>
                      <a:endParaRPr lang="pt-BR" sz="1100" b="1" spc="-185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b="1" spc="-1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NASF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b="1" spc="-1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ESB</a:t>
                      </a:r>
                      <a:r>
                        <a:rPr lang="pt-BR" sz="1100" b="1" spc="-185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I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b="1" spc="-185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sz="1100" spc="-5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4</a:t>
                      </a:r>
                    </a:p>
                    <a:p>
                      <a:pPr marL="50800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01</a:t>
                      </a:r>
                    </a:p>
                    <a:p>
                      <a:pPr marL="50800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03</a:t>
                      </a:r>
                    </a:p>
                    <a:p>
                      <a:pPr marL="50800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01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13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01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02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13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01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02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01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13.182,00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12.000,00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4.460,00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8.250,00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100%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100%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100%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r>
                        <a:rPr lang="pt-BR" sz="1100" spc="-50" dirty="0" smtClean="0">
                          <a:latin typeface="Arial"/>
                          <a:cs typeface="Arial"/>
                        </a:rPr>
                        <a:t>100%</a:t>
                      </a:r>
                    </a:p>
                    <a:p>
                      <a:pPr marL="50165">
                        <a:lnSpc>
                          <a:spcPts val="1275"/>
                        </a:lnSpc>
                        <a:spcBef>
                          <a:spcPts val="400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0447" y="1696973"/>
            <a:ext cx="395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D2F92"/>
                </a:solidFill>
              </a:rPr>
              <a:t>O </a:t>
            </a:r>
            <a:r>
              <a:rPr sz="2400" spc="-5" dirty="0" smtClean="0">
                <a:solidFill>
                  <a:srgbClr val="2D2F92"/>
                </a:solidFill>
              </a:rPr>
              <a:t>CONTRATO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17029" y="2362200"/>
            <a:ext cx="7837170" cy="39427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>
                <a:solidFill>
                  <a:srgbClr val="2D2F92"/>
                </a:solidFill>
                <a:latin typeface="Arial"/>
                <a:cs typeface="Arial"/>
              </a:rPr>
              <a:t>Contrato</a:t>
            </a:r>
            <a:r>
              <a:rPr sz="1400" b="1" spc="-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400" b="1" spc="-5" dirty="0" smtClean="0">
                <a:solidFill>
                  <a:srgbClr val="2D2F92"/>
                </a:solidFill>
                <a:latin typeface="Arial"/>
                <a:cs typeface="Arial"/>
              </a:rPr>
              <a:t>Administrativo</a:t>
            </a:r>
            <a:r>
              <a:rPr sz="1400" b="1" spc="-7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400" b="1" dirty="0" smtClean="0">
                <a:solidFill>
                  <a:srgbClr val="2D2F92"/>
                </a:solidFill>
                <a:latin typeface="Arial"/>
                <a:cs typeface="Arial"/>
              </a:rPr>
              <a:t>nº 17</a:t>
            </a:r>
            <a:r>
              <a:rPr sz="1400" b="1" dirty="0" smtClean="0">
                <a:solidFill>
                  <a:srgbClr val="2D2F92"/>
                </a:solidFill>
                <a:latin typeface="Arial"/>
                <a:cs typeface="Arial"/>
              </a:rPr>
              <a:t>/2018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-70" dirty="0">
                <a:solidFill>
                  <a:srgbClr val="002060"/>
                </a:solidFill>
                <a:latin typeface="Arial"/>
                <a:cs typeface="Arial"/>
              </a:rPr>
              <a:t>Valor </a:t>
            </a:r>
            <a:r>
              <a:rPr sz="1400" spc="-45" dirty="0">
                <a:solidFill>
                  <a:srgbClr val="002060"/>
                </a:solidFill>
                <a:latin typeface="Arial"/>
                <a:cs typeface="Arial"/>
              </a:rPr>
              <a:t>do </a:t>
            </a:r>
            <a:r>
              <a:rPr sz="1400" spc="-30" dirty="0">
                <a:solidFill>
                  <a:srgbClr val="002060"/>
                </a:solidFill>
                <a:latin typeface="Arial"/>
                <a:cs typeface="Arial"/>
              </a:rPr>
              <a:t>contrato </a:t>
            </a:r>
            <a:r>
              <a:rPr sz="1400" spc="-75" dirty="0">
                <a:solidFill>
                  <a:srgbClr val="002060"/>
                </a:solidFill>
                <a:latin typeface="Arial"/>
                <a:cs typeface="Arial"/>
              </a:rPr>
              <a:t>(Plano </a:t>
            </a:r>
            <a:r>
              <a:rPr sz="1400" spc="-70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400" spc="-65" dirty="0">
                <a:solidFill>
                  <a:srgbClr val="002060"/>
                </a:solidFill>
                <a:latin typeface="Arial"/>
                <a:cs typeface="Arial"/>
              </a:rPr>
              <a:t>Trabalho): </a:t>
            </a:r>
            <a:r>
              <a:rPr sz="1400" b="1" spc="-145" dirty="0">
                <a:solidFill>
                  <a:srgbClr val="002060"/>
                </a:solidFill>
                <a:latin typeface="Arial"/>
                <a:cs typeface="Arial"/>
              </a:rPr>
              <a:t>R$ </a:t>
            </a:r>
            <a:r>
              <a:rPr lang="pt-BR" sz="1400" b="1" spc="-65" dirty="0" smtClean="0">
                <a:solidFill>
                  <a:srgbClr val="002060"/>
                </a:solidFill>
                <a:latin typeface="Arial"/>
                <a:cs typeface="Arial"/>
              </a:rPr>
              <a:t>147.442,18 ( cento e quarenta e sete mil, quatrocentos e quarenta e dois reais e dezoito centavos</a:t>
            </a:r>
            <a:r>
              <a:rPr sz="1400" b="1" spc="-110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sz="1400" b="1" spc="-80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00"/>
              </a:spcBef>
            </a:pPr>
            <a:r>
              <a:rPr sz="1000" spc="105" dirty="0">
                <a:solidFill>
                  <a:srgbClr val="002060"/>
                </a:solidFill>
                <a:latin typeface="Arial"/>
                <a:cs typeface="Arial"/>
              </a:rPr>
              <a:t>* </a:t>
            </a:r>
            <a:r>
              <a:rPr sz="1000" spc="-45" dirty="0">
                <a:solidFill>
                  <a:srgbClr val="002060"/>
                </a:solidFill>
                <a:latin typeface="Arial"/>
                <a:cs typeface="Arial"/>
              </a:rPr>
              <a:t>Valor </a:t>
            </a:r>
            <a:r>
              <a:rPr lang="pt-BR" sz="1000" spc="-25" dirty="0" smtClean="0">
                <a:solidFill>
                  <a:srgbClr val="002060"/>
                </a:solidFill>
                <a:latin typeface="Arial"/>
                <a:cs typeface="Arial"/>
              </a:rPr>
              <a:t>ao custeio mensal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-70" dirty="0">
                <a:solidFill>
                  <a:srgbClr val="002060"/>
                </a:solidFill>
                <a:latin typeface="Arial"/>
                <a:cs typeface="Arial"/>
              </a:rPr>
              <a:t>Valor</a:t>
            </a:r>
            <a:r>
              <a:rPr sz="1400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002060"/>
                </a:solidFill>
                <a:latin typeface="Arial"/>
                <a:cs typeface="Arial"/>
              </a:rPr>
              <a:t>do</a:t>
            </a:r>
            <a:r>
              <a:rPr sz="1400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02060"/>
                </a:solidFill>
                <a:latin typeface="Arial"/>
                <a:cs typeface="Arial"/>
              </a:rPr>
              <a:t>contrato</a:t>
            </a:r>
            <a:r>
              <a:rPr sz="1400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2060"/>
                </a:solidFill>
                <a:latin typeface="Arial"/>
                <a:cs typeface="Arial"/>
              </a:rPr>
              <a:t>Total</a:t>
            </a:r>
            <a:r>
              <a:rPr sz="1400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02060"/>
                </a:solidFill>
                <a:latin typeface="Arial"/>
                <a:cs typeface="Arial"/>
              </a:rPr>
              <a:t>anual:</a:t>
            </a:r>
            <a:r>
              <a:rPr sz="1400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2060"/>
                </a:solidFill>
                <a:latin typeface="Arial"/>
                <a:cs typeface="Arial"/>
              </a:rPr>
              <a:t>R$</a:t>
            </a:r>
            <a:r>
              <a:rPr sz="1400" b="1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400" b="1" spc="-60" dirty="0" smtClean="0">
                <a:solidFill>
                  <a:srgbClr val="002060"/>
                </a:solidFill>
                <a:latin typeface="Arial"/>
                <a:cs typeface="Arial"/>
              </a:rPr>
              <a:t>1.769.306,18</a:t>
            </a:r>
            <a:r>
              <a:rPr sz="1400" b="1" spc="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75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pt-BR" sz="1400" b="1" spc="-75" dirty="0" smtClean="0">
                <a:solidFill>
                  <a:srgbClr val="002060"/>
                </a:solidFill>
                <a:latin typeface="Arial"/>
                <a:cs typeface="Arial"/>
              </a:rPr>
              <a:t>um milhão, setecentos e sessenta e nove mil, trezentos e seis reais e dezoito centavos</a:t>
            </a:r>
            <a:r>
              <a:rPr sz="1400" b="1" spc="-100" dirty="0" smtClean="0">
                <a:solidFill>
                  <a:srgbClr val="002060"/>
                </a:solidFill>
                <a:latin typeface="Arial"/>
                <a:cs typeface="Arial"/>
              </a:rPr>
              <a:t>).</a:t>
            </a:r>
            <a:r>
              <a:rPr sz="1400" b="1" spc="-204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15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pt-BR" sz="1400" b="1" spc="-1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endParaRPr lang="pt-BR" sz="1400" b="1" spc="-1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pt-BR" sz="1400" spc="-1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 de serviço expedida em 20/12/2019,</a:t>
            </a:r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iniciar os serviços pactuados referente ao gerenciamento, operacionalização e execução das ações assistenciais e dos serviços de saúde, especificamente e </a:t>
            </a:r>
            <a:r>
              <a:rPr lang="pt-BR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parcialmente</a:t>
            </a:r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serviços médicos de plantões</a:t>
            </a:r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programa de saúde da família, radiologista, </a:t>
            </a:r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a Unidade Básica de Saúde Bento Franzoni. </a:t>
            </a:r>
            <a:endParaRPr lang="pt-BR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endParaRPr lang="pt-B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pt-B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repassado: R$ 92.150,00 ( noventa e dois mil, cento e cinquenta reais)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pt-B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* mensal primeiro trimestre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pt-B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repasse no 1º Trimestre: R$ 276.450,00 ( duzentos e setenta e seis reais </a:t>
            </a:r>
            <a:endParaRPr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630330120"/>
              </p:ext>
            </p:extLst>
          </p:nvPr>
        </p:nvGraphicFramePr>
        <p:xfrm>
          <a:off x="381000" y="14478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2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118" y="2337054"/>
            <a:ext cx="3952875" cy="174791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10"/>
              </a:spcBef>
              <a:buChar char="•"/>
              <a:tabLst>
                <a:tab pos="185420" algn="l"/>
              </a:tabLst>
            </a:pPr>
            <a:r>
              <a:rPr lang="pt-BR" sz="2400" dirty="0" smtClean="0">
                <a:solidFill>
                  <a:srgbClr val="002060"/>
                </a:solidFill>
                <a:latin typeface="Arial"/>
                <a:cs typeface="Arial"/>
              </a:rPr>
              <a:t>Serviços médicos 24 horas para o Pronto Atendimento</a:t>
            </a:r>
          </a:p>
          <a:p>
            <a:pPr marL="184785" indent="-172085">
              <a:lnSpc>
                <a:spcPct val="100000"/>
              </a:lnSpc>
              <a:spcBef>
                <a:spcPts val="710"/>
              </a:spcBef>
              <a:buChar char="•"/>
              <a:tabLst>
                <a:tab pos="185420" algn="l"/>
              </a:tabLst>
            </a:pPr>
            <a:r>
              <a:rPr lang="pt-BR" sz="2400" dirty="0" smtClean="0">
                <a:solidFill>
                  <a:srgbClr val="002060"/>
                </a:solidFill>
                <a:latin typeface="Arial"/>
                <a:cs typeface="Arial"/>
              </a:rPr>
              <a:t>Médico para E.S.F</a:t>
            </a:r>
          </a:p>
          <a:p>
            <a:pPr marL="184785" indent="-172085">
              <a:lnSpc>
                <a:spcPct val="100000"/>
              </a:lnSpc>
              <a:spcBef>
                <a:spcPts val="710"/>
              </a:spcBef>
              <a:buChar char="•"/>
              <a:tabLst>
                <a:tab pos="185420" algn="l"/>
              </a:tabLst>
            </a:pPr>
            <a:r>
              <a:rPr lang="pt-BR" sz="2400" dirty="0" smtClean="0">
                <a:solidFill>
                  <a:srgbClr val="002060"/>
                </a:solidFill>
                <a:latin typeface="Arial"/>
                <a:cs typeface="Arial"/>
              </a:rPr>
              <a:t>Médico Radiologista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6819" y="762000"/>
            <a:ext cx="8187181" cy="677492"/>
          </a:xfrm>
          <a:prstGeom prst="rect">
            <a:avLst/>
          </a:prstGeom>
        </p:spPr>
        <p:txBody>
          <a:bodyPr vert="horz" wrap="square" lIns="0" tIns="340740" rIns="0" bIns="0" rtlCol="0">
            <a:spAutoFit/>
          </a:bodyPr>
          <a:lstStyle/>
          <a:p>
            <a:pPr marL="3527425" marR="5080" indent="-2938780">
              <a:lnSpc>
                <a:spcPts val="2590"/>
              </a:lnSpc>
              <a:spcBef>
                <a:spcPts val="425"/>
              </a:spcBef>
            </a:pPr>
            <a:r>
              <a:rPr lang="pt-BR" sz="2400" dirty="0" smtClean="0"/>
              <a:t>Serviços Contratados no 1º trimestre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335" y="914400"/>
            <a:ext cx="8187181" cy="369332"/>
          </a:xfrm>
        </p:spPr>
        <p:txBody>
          <a:bodyPr/>
          <a:lstStyle/>
          <a:p>
            <a:pPr algn="ctr"/>
            <a:r>
              <a:rPr lang="pt-BR" sz="2400" dirty="0" smtClean="0"/>
              <a:t>Recursos humanos- Equipe médica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31800"/>
              </p:ext>
            </p:extLst>
          </p:nvPr>
        </p:nvGraphicFramePr>
        <p:xfrm>
          <a:off x="431119" y="1629016"/>
          <a:ext cx="8349615" cy="423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45"/>
                <a:gridCol w="1669923"/>
                <a:gridCol w="1366301"/>
                <a:gridCol w="1669923"/>
                <a:gridCol w="1669923"/>
              </a:tblGrid>
              <a:tr h="925540">
                <a:tc>
                  <a:txBody>
                    <a:bodyPr/>
                    <a:lstStyle/>
                    <a:p>
                      <a:r>
                        <a:rPr lang="pt-BR" dirty="0" smtClean="0"/>
                        <a:t>Especialidade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Turno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Carga Horaria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 (R$)</a:t>
                      </a:r>
                      <a:endParaRPr lang="pt-BR" dirty="0"/>
                    </a:p>
                  </a:txBody>
                  <a:tcPr/>
                </a:tc>
              </a:tr>
              <a:tr h="9255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Médico Generalista (PSF)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Diurno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 </a:t>
                      </a:r>
                      <a:r>
                        <a:rPr lang="pt-BR" dirty="0" err="1" smtClean="0"/>
                        <a:t>hrs</a:t>
                      </a:r>
                      <a:r>
                        <a:rPr lang="pt-BR" dirty="0" smtClean="0"/>
                        <a:t> semanais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</a:tr>
              <a:tr h="9255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Médico Plantonista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Diurno/noturno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r>
                        <a:rPr lang="pt-BR" baseline="0" dirty="0" smtClean="0"/>
                        <a:t> horas 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 plantões/mês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78.300,00</a:t>
                      </a:r>
                      <a:endParaRPr lang="pt-BR" dirty="0"/>
                    </a:p>
                  </a:txBody>
                  <a:tcPr/>
                </a:tc>
              </a:tr>
              <a:tr h="9255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Médico Radiologista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Diurno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3.850,00</a:t>
                      </a:r>
                      <a:endParaRPr lang="pt-BR" dirty="0"/>
                    </a:p>
                  </a:txBody>
                  <a:tcPr/>
                </a:tc>
              </a:tr>
              <a:tr h="536226"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TOTAL</a:t>
                      </a:r>
                      <a:r>
                        <a:rPr lang="pt-BR" baseline="0" dirty="0" smtClean="0"/>
                        <a:t> GERAL                                                                                              92.150,00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1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0878" y="976629"/>
            <a:ext cx="236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D2F92"/>
                </a:solidFill>
              </a:rPr>
              <a:t>ANÁLISE</a:t>
            </a:r>
            <a:r>
              <a:rPr sz="2400" spc="-65" dirty="0">
                <a:solidFill>
                  <a:srgbClr val="2D2F92"/>
                </a:solidFill>
              </a:rPr>
              <a:t> </a:t>
            </a:r>
            <a:r>
              <a:rPr sz="2400" dirty="0">
                <a:solidFill>
                  <a:srgbClr val="2D2F92"/>
                </a:solidFill>
              </a:rPr>
              <a:t>SWOT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8895" y="2095730"/>
            <a:ext cx="9207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  <a:p>
            <a:pPr marL="14604" marR="5080" indent="-2540">
              <a:lnSpc>
                <a:spcPct val="2488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o  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5310" y="4552779"/>
            <a:ext cx="831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1119" y="1629017"/>
          <a:ext cx="8341995" cy="43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85"/>
                <a:gridCol w="4058285"/>
                <a:gridCol w="3971925"/>
              </a:tblGrid>
              <a:tr h="270510">
                <a:tc rowSpan="2">
                  <a:txBody>
                    <a:bodyPr/>
                    <a:lstStyle/>
                    <a:p>
                      <a:pPr marL="741680">
                        <a:lnSpc>
                          <a:spcPts val="1910"/>
                        </a:lnSpc>
                        <a:spcBef>
                          <a:spcPts val="445"/>
                        </a:spcBef>
                      </a:pPr>
                      <a:r>
                        <a:rPr sz="18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Internas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651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30"/>
                        </a:lnSpc>
                      </a:pP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Forças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trengths)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2030"/>
                        </a:lnSpc>
                      </a:pP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Fraquezas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eaknesses)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6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80059" marR="53340" indent="-207645">
                        <a:lnSpc>
                          <a:spcPts val="104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Ogranização nova, com novas diretrizes de trabalho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uma 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visão 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inovadora;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7785" indent="-207645">
                        <a:lnSpc>
                          <a:spcPts val="1040"/>
                        </a:lnSpc>
                        <a:spcBef>
                          <a:spcPts val="610"/>
                        </a:spcBef>
                        <a:buFont typeface="Symbol"/>
                        <a:buChar char="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Empresa 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atuação em outras localidades, dentre 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elas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Secretária  do Estado de Saúde, com maior credibilidade junto as</a:t>
                      </a:r>
                      <a:r>
                        <a:rPr sz="9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equipes;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indent="-207645">
                        <a:lnSpc>
                          <a:spcPct val="100000"/>
                        </a:lnSpc>
                        <a:spcBef>
                          <a:spcPts val="535"/>
                        </a:spcBef>
                        <a:buFont typeface="Symbol"/>
                        <a:buChar char="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Equipe estratégica especializada no terceiro setor;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7150" indent="-207645">
                        <a:lnSpc>
                          <a:spcPts val="1030"/>
                        </a:lnSpc>
                        <a:spcBef>
                          <a:spcPts val="650"/>
                        </a:spcBef>
                        <a:buFont typeface="Symbol"/>
                        <a:buChar char="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Flexibilização de aquisições de produtos e serviços através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 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regulamento de</a:t>
                      </a:r>
                      <a:r>
                        <a:rPr sz="9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compras;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7150" indent="-207645">
                        <a:lnSpc>
                          <a:spcPts val="1050"/>
                        </a:lnSpc>
                        <a:spcBef>
                          <a:spcPts val="610"/>
                        </a:spcBef>
                        <a:buFont typeface="Symbol"/>
                        <a:buChar char="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Certificado de Filantropia (CEBAS) proporcionando economicidade  ao</a:t>
                      </a:r>
                      <a:r>
                        <a:rPr sz="9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contrato.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79425" marR="31115" indent="-207645">
                        <a:lnSpc>
                          <a:spcPts val="104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Vicio da equipe com a gestão municipal, devido o tempo de atuaçã  da</a:t>
                      </a:r>
                      <a:r>
                        <a:rPr sz="9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mesma;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marR="33655" indent="-207645">
                        <a:lnSpc>
                          <a:spcPts val="1040"/>
                        </a:lnSpc>
                        <a:spcBef>
                          <a:spcPts val="610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Certa resistencia.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pequena parte dos colaboradores n  cumprimento das atividades, 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</a:t>
                      </a:r>
                      <a:r>
                        <a:rPr sz="9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insubordinação;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marR="67310" indent="-207645">
                        <a:lnSpc>
                          <a:spcPts val="1040"/>
                        </a:lnSpc>
                        <a:spcBef>
                          <a:spcPts val="605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Dificuldade das equipes com o entendimento no cuprimento prazo  as metas estipuladas em</a:t>
                      </a:r>
                      <a:r>
                        <a:rPr sz="9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contrato;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indent="-207645">
                        <a:lnSpc>
                          <a:spcPct val="100000"/>
                        </a:lnSpc>
                        <a:spcBef>
                          <a:spcPts val="550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Adaptabilidade com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novas diretrizes e rotinas de</a:t>
                      </a:r>
                      <a:r>
                        <a:rPr sz="9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trabalho;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240">
                <a:tc rowSpan="2">
                  <a:txBody>
                    <a:bodyPr/>
                    <a:lstStyle/>
                    <a:p>
                      <a:pPr marL="564515">
                        <a:lnSpc>
                          <a:spcPts val="1910"/>
                        </a:lnSpc>
                        <a:spcBef>
                          <a:spcPts val="445"/>
                        </a:spcBef>
                      </a:pPr>
                      <a:r>
                        <a:rPr sz="18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Externas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651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02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Oportunidades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pportunities)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2020"/>
                        </a:lnSpc>
                      </a:pP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Ameaças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hreats)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9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80059" marR="55880" indent="-207645" algn="just">
                        <a:lnSpc>
                          <a:spcPts val="1040"/>
                        </a:lnSpc>
                        <a:buFont typeface="Symbol"/>
                        <a:buChar char=""/>
                        <a:tabLst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Conhecimento no mercado com carteira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fornecedores  diversificada, com maior porder de</a:t>
                      </a:r>
                      <a:r>
                        <a:rPr sz="9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negociação;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2705" indent="-207645" algn="just">
                        <a:lnSpc>
                          <a:spcPct val="96300"/>
                        </a:lnSpc>
                        <a:spcBef>
                          <a:spcPts val="590"/>
                        </a:spcBef>
                        <a:buFont typeface="Symbol"/>
                        <a:buChar char=""/>
                        <a:tabLst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Regulamento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 Compras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Contratos adequado, com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mais 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flexibilidade e poder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negociação,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mas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sempre respeitando o que  tange os órgaos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anuentes;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7150" indent="-207645" algn="just">
                        <a:lnSpc>
                          <a:spcPts val="1030"/>
                        </a:lnSpc>
                        <a:spcBef>
                          <a:spcPts val="650"/>
                        </a:spcBef>
                        <a:buFont typeface="Symbol"/>
                        <a:buChar char=""/>
                        <a:tabLst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Parceria Público Privado, que 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vem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crescendo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país, no qual a  organização realiza a gestão e o poder publico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fiscaliza;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80059" marR="57785" indent="-207645" algn="just">
                        <a:lnSpc>
                          <a:spcPts val="1030"/>
                        </a:lnSpc>
                        <a:spcBef>
                          <a:spcPts val="625"/>
                        </a:spcBef>
                        <a:buFont typeface="Symbol"/>
                        <a:buChar char=""/>
                        <a:tabLst>
                          <a:tab pos="480695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Visibilidade</a:t>
                      </a:r>
                      <a:r>
                        <a:rPr sz="9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9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município,</a:t>
                      </a:r>
                      <a:r>
                        <a:rPr sz="9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</a:t>
                      </a:r>
                      <a:r>
                        <a:rPr sz="9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realização</a:t>
                      </a:r>
                      <a:r>
                        <a:rPr sz="9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uma</a:t>
                      </a:r>
                      <a:r>
                        <a:rPr sz="9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gestão</a:t>
                      </a:r>
                      <a:r>
                        <a:rPr sz="9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inovadora,  podendo o municipio atuar de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9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fiscalizadora;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79425" indent="-20764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Interferencia junto ao contrato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gestão;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marR="26670" indent="-207645">
                        <a:lnSpc>
                          <a:spcPts val="1030"/>
                        </a:lnSpc>
                        <a:spcBef>
                          <a:spcPts val="650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Entendimento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população quanto a prestação do serviço e seu  possíveis desvios;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indent="-207645">
                        <a:lnSpc>
                          <a:spcPct val="100000"/>
                        </a:lnSpc>
                        <a:spcBef>
                          <a:spcPts val="550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Dificuldades orçamentárias por parte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enditade</a:t>
                      </a:r>
                      <a:r>
                        <a:rPr sz="9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pública;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79425" marR="1905" indent="-207645">
                        <a:lnSpc>
                          <a:spcPts val="1030"/>
                        </a:lnSpc>
                        <a:spcBef>
                          <a:spcPts val="650"/>
                        </a:spcBef>
                        <a:buFont typeface="Symbol"/>
                        <a:buChar char=""/>
                        <a:tabLst>
                          <a:tab pos="479425" algn="l"/>
                          <a:tab pos="480059" algn="l"/>
                        </a:tabLst>
                      </a:pP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Pendencias financeiras anteriores ao contrato que possam interferi  na negociação com fornecedores, por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tratar do </a:t>
                      </a:r>
                      <a:r>
                        <a:rPr sz="9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mesmo</a:t>
                      </a:r>
                      <a:r>
                        <a:rPr sz="9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município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222" y="2626817"/>
            <a:ext cx="5588000" cy="106235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521460" marR="5080" indent="-1509395">
              <a:lnSpc>
                <a:spcPct val="70100"/>
              </a:lnSpc>
              <a:spcBef>
                <a:spcPts val="1530"/>
              </a:spcBef>
            </a:pPr>
            <a:r>
              <a:rPr spc="-320" dirty="0"/>
              <a:t>Avaliação </a:t>
            </a:r>
            <a:r>
              <a:rPr spc="-254" dirty="0"/>
              <a:t>de </a:t>
            </a:r>
            <a:r>
              <a:rPr spc="-320" dirty="0"/>
              <a:t>Desempenho  </a:t>
            </a:r>
            <a:r>
              <a:rPr spc="-285" dirty="0"/>
              <a:t>Operacional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1399</Words>
  <Application>Microsoft Office PowerPoint</Application>
  <PresentationFormat>Apresentação na tela (4:3)</PresentationFormat>
  <Paragraphs>282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Organização  Social de Saúde PIRANGI</vt:lpstr>
      <vt:lpstr>Políticas Integradas</vt:lpstr>
      <vt:lpstr>O MUNICÍPIO DE FERNANDO PRESTES</vt:lpstr>
      <vt:lpstr>O CONTRATO</vt:lpstr>
      <vt:lpstr>Apresentação do PowerPoint</vt:lpstr>
      <vt:lpstr>Serviços Contratados no 1º trimestre</vt:lpstr>
      <vt:lpstr>Recursos humanos- Equipe médica</vt:lpstr>
      <vt:lpstr>ANÁLISE SWOT</vt:lpstr>
      <vt:lpstr>Avaliação de Desempenho  Operacional</vt:lpstr>
      <vt:lpstr>Metodologia</vt:lpstr>
      <vt:lpstr>Objetivos</vt:lpstr>
      <vt:lpstr>Apresentação do PowerPoint</vt:lpstr>
      <vt:lpstr>Gestão de contrato baseado em  Performance Corporativa</vt:lpstr>
      <vt:lpstr>Ferramentas com foco em  Resultado</vt:lpstr>
      <vt:lpstr>Indicadores e Metas de Contrato – 1º Trimestre 2019</vt:lpstr>
      <vt:lpstr>Metas PSF</vt:lpstr>
      <vt:lpstr>Apresentação do PowerPoint</vt:lpstr>
      <vt:lpstr>Apresentação do PowerPoint</vt:lpstr>
      <vt:lpstr>Serviço de Atendimento ao Usuário - SAU</vt:lpstr>
      <vt:lpstr>Plano de Ação</vt:lpstr>
      <vt:lpstr>Prestação de  Contas Financeira</vt:lpstr>
      <vt:lpstr>Manual Básico Tribunal de Contas do Estado de São  Paulo - Repasses Públicos ao Terceiro Setor</vt:lpstr>
      <vt:lpstr>Demonstrativo Despesas 1º Trimestre </vt:lpstr>
      <vt:lpstr>Observação Custos 1º Trimestre CG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Sigmund Freud</dc:creator>
  <cp:lastModifiedBy>HBJP</cp:lastModifiedBy>
  <cp:revision>15</cp:revision>
  <dcterms:created xsi:type="dcterms:W3CDTF">2019-05-22T12:09:59Z</dcterms:created>
  <dcterms:modified xsi:type="dcterms:W3CDTF">2019-05-23T12:53:35Z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2019-05-22T00:00:00Z</vt:filetime>
  </property>
</Properties>
</file>