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93" r:id="rId6"/>
    <p:sldId id="260" r:id="rId7"/>
    <p:sldId id="294" r:id="rId8"/>
    <p:sldId id="295" r:id="rId9"/>
    <p:sldId id="296" r:id="rId10"/>
    <p:sldId id="289" r:id="rId11"/>
    <p:sldId id="297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98" r:id="rId20"/>
    <p:sldId id="306" r:id="rId21"/>
    <p:sldId id="307" r:id="rId22"/>
    <p:sldId id="308" r:id="rId23"/>
    <p:sldId id="299" r:id="rId24"/>
    <p:sldId id="300" r:id="rId25"/>
    <p:sldId id="301" r:id="rId26"/>
    <p:sldId id="302" r:id="rId27"/>
    <p:sldId id="309" r:id="rId28"/>
    <p:sldId id="310" r:id="rId29"/>
    <p:sldId id="311" r:id="rId30"/>
    <p:sldId id="312" r:id="rId31"/>
    <p:sldId id="313" r:id="rId32"/>
    <p:sldId id="314" r:id="rId33"/>
    <p:sldId id="303" r:id="rId34"/>
    <p:sldId id="304" r:id="rId35"/>
    <p:sldId id="281" r:id="rId36"/>
    <p:sldId id="282" r:id="rId37"/>
    <p:sldId id="283" r:id="rId38"/>
    <p:sldId id="317" r:id="rId39"/>
    <p:sldId id="315" r:id="rId40"/>
    <p:sldId id="318" r:id="rId41"/>
    <p:sldId id="316" r:id="rId42"/>
    <p:sldId id="319" r:id="rId43"/>
    <p:sldId id="320" r:id="rId44"/>
    <p:sldId id="287" r:id="rId45"/>
  </p:sldIdLst>
  <p:sldSz cx="9144000" cy="6858000" type="screen4x3"/>
  <p:notesSz cx="9926638" cy="6797675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01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379" autoAdjust="0"/>
  </p:normalViewPr>
  <p:slideViewPr>
    <p:cSldViewPr>
      <p:cViewPr varScale="1">
        <p:scale>
          <a:sx n="73" d="100"/>
          <a:sy n="73" d="100"/>
        </p:scale>
        <p:origin x="1074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pt-BR" sz="1800" b="1" dirty="0">
                <a:solidFill>
                  <a:sysClr val="windowText" lastClr="000000"/>
                </a:solidFill>
              </a:rPr>
              <a:t>ATENDIMENTO</a:t>
            </a:r>
            <a:r>
              <a:rPr lang="pt-BR" sz="1800" b="1" baseline="0" dirty="0">
                <a:solidFill>
                  <a:sysClr val="windowText" lastClr="000000"/>
                </a:solidFill>
              </a:rPr>
              <a:t> MÉDICO PRONTO ATENDIMENTO</a:t>
            </a:r>
          </a:p>
          <a:p>
            <a:pPr>
              <a:defRPr b="1">
                <a:solidFill>
                  <a:sysClr val="windowText" lastClr="000000"/>
                </a:solidFill>
              </a:defRPr>
            </a:pPr>
            <a:endParaRPr lang="pt-BR" b="1" dirty="0">
              <a:solidFill>
                <a:sysClr val="windowText" lastClr="00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2.3904382470119521E-2"/>
          <c:y val="0.25083333333333335"/>
          <c:w val="0.94156706507304122"/>
          <c:h val="0.53586395450568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'Graficos 3º Trimestre '!$A$5</c:f>
              <c:strCache>
                <c:ptCount val="1"/>
                <c:pt idx="0">
                  <c:v>Atendimento Médico</c:v>
                </c:pt>
              </c:strCache>
            </c:strRef>
          </c:tx>
          <c:spPr>
            <a:solidFill>
              <a:srgbClr val="0099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'Graficos 3º Trimestre '!$B$4:$H$4</c:f>
              <c:strCache>
                <c:ptCount val="6"/>
                <c:pt idx="3">
                  <c:v>JULHO</c:v>
                </c:pt>
                <c:pt idx="4">
                  <c:v>AGOSTO</c:v>
                </c:pt>
                <c:pt idx="5">
                  <c:v>SETEMBRO</c:v>
                </c:pt>
              </c:strCache>
            </c:strRef>
          </c:cat>
          <c:val>
            <c:numRef>
              <c:f>'Graficos 3º Trimestre '!$B$5:$H$5</c:f>
              <c:numCache>
                <c:formatCode>General</c:formatCode>
                <c:ptCount val="7"/>
                <c:pt idx="3">
                  <c:v>2323</c:v>
                </c:pt>
                <c:pt idx="4">
                  <c:v>2257</c:v>
                </c:pt>
                <c:pt idx="5">
                  <c:v>2055</c:v>
                </c:pt>
              </c:numCache>
            </c:numRef>
          </c:val>
        </c:ser>
        <c:ser>
          <c:idx val="1"/>
          <c:order val="1"/>
          <c:tx>
            <c:strRef>
              <c:f>'Graficos 3º Trimestre '!$A$6</c:f>
              <c:strCache>
                <c:ptCount val="1"/>
                <c:pt idx="0">
                  <c:v>Meta Atendimento Médico</c:v>
                </c:pt>
              </c:strCache>
            </c:strRef>
          </c:tx>
          <c:spPr>
            <a:solidFill>
              <a:srgbClr val="0000FF"/>
            </a:solidFill>
            <a:ln>
              <a:noFill/>
            </a:ln>
            <a:effectLst/>
          </c:spPr>
          <c:invertIfNegative val="0"/>
          <c:dLbls>
            <c:dLbl>
              <c:idx val="4"/>
              <c:layout>
                <c:manualLayout>
                  <c:x val="5.3120849933598934E-3"/>
                  <c:y val="2.7777777777777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'Graficos 3º Trimestre '!$B$4:$H$4</c:f>
              <c:strCache>
                <c:ptCount val="6"/>
                <c:pt idx="3">
                  <c:v>JULHO</c:v>
                </c:pt>
                <c:pt idx="4">
                  <c:v>AGOSTO</c:v>
                </c:pt>
                <c:pt idx="5">
                  <c:v>SETEMBRO</c:v>
                </c:pt>
              </c:strCache>
            </c:strRef>
          </c:cat>
          <c:val>
            <c:numRef>
              <c:f>'Graficos 3º Trimestre '!$B$6:$H$6</c:f>
              <c:numCache>
                <c:formatCode>General</c:formatCode>
                <c:ptCount val="7"/>
                <c:pt idx="3">
                  <c:v>2200</c:v>
                </c:pt>
                <c:pt idx="4">
                  <c:v>2200</c:v>
                </c:pt>
                <c:pt idx="5">
                  <c:v>2200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223056944"/>
        <c:axId val="-223057488"/>
      </c:barChart>
      <c:lineChart>
        <c:grouping val="standard"/>
        <c:varyColors val="0"/>
        <c:ser>
          <c:idx val="2"/>
          <c:order val="2"/>
          <c:tx>
            <c:strRef>
              <c:f>'Graficos 3º Trimestre '!$A$7</c:f>
              <c:strCache>
                <c:ptCount val="1"/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'Graficos 3º Trimestre '!$B$4:$H$4</c:f>
              <c:strCache>
                <c:ptCount val="6"/>
                <c:pt idx="3">
                  <c:v>JULHO</c:v>
                </c:pt>
                <c:pt idx="4">
                  <c:v>AGOSTO</c:v>
                </c:pt>
                <c:pt idx="5">
                  <c:v>SETEMBRO</c:v>
                </c:pt>
              </c:strCache>
            </c:strRef>
          </c:cat>
          <c:val>
            <c:numRef>
              <c:f>'Graficos 3º Trimestre '!$B$7:$H$7</c:f>
              <c:numCache>
                <c:formatCode>General</c:formatCode>
                <c:ptCount val="7"/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23065648"/>
        <c:axId val="-223056400"/>
      </c:lineChart>
      <c:catAx>
        <c:axId val="-223056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223057488"/>
        <c:crosses val="autoZero"/>
        <c:auto val="1"/>
        <c:lblAlgn val="ctr"/>
        <c:lblOffset val="100"/>
        <c:noMultiLvlLbl val="0"/>
      </c:catAx>
      <c:valAx>
        <c:axId val="-22305748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-223056944"/>
        <c:crosses val="autoZero"/>
        <c:crossBetween val="between"/>
      </c:valAx>
      <c:valAx>
        <c:axId val="-223056400"/>
        <c:scaling>
          <c:orientation val="minMax"/>
        </c:scaling>
        <c:delete val="1"/>
        <c:axPos val="r"/>
        <c:numFmt formatCode="General" sourceLinked="1"/>
        <c:majorTickMark val="none"/>
        <c:minorTickMark val="none"/>
        <c:tickLblPos val="nextTo"/>
        <c:crossAx val="-223065648"/>
        <c:crosses val="max"/>
        <c:crossBetween val="between"/>
      </c:valAx>
      <c:catAx>
        <c:axId val="-2230656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22305640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pt-BR" sz="1800" b="1" dirty="0">
                <a:solidFill>
                  <a:sysClr val="windowText" lastClr="000000"/>
                </a:solidFill>
              </a:rPr>
              <a:t>CONSULTA</a:t>
            </a:r>
            <a:r>
              <a:rPr lang="pt-BR" sz="1800" b="1" baseline="0" dirty="0">
                <a:solidFill>
                  <a:sysClr val="windowText" lastClr="000000"/>
                </a:solidFill>
              </a:rPr>
              <a:t> ENFERMAGEM PRONTO ATENDIMENTO</a:t>
            </a:r>
          </a:p>
          <a:p>
            <a:pPr>
              <a:defRPr b="1">
                <a:solidFill>
                  <a:sysClr val="windowText" lastClr="000000"/>
                </a:solidFill>
              </a:defRPr>
            </a:pPr>
            <a:endParaRPr lang="pt-BR" b="1" dirty="0">
              <a:solidFill>
                <a:sysClr val="windowText" lastClr="00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2.116650987770461E-2"/>
          <c:y val="0.23831097426874862"/>
          <c:w val="0.94825964252116646"/>
          <c:h val="0.559035030451851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'Graficos 3º Trimestre '!$A$27</c:f>
              <c:strCache>
                <c:ptCount val="1"/>
                <c:pt idx="0">
                  <c:v>Consulta/Procedimentos Enfermagem</c:v>
                </c:pt>
              </c:strCache>
            </c:strRef>
          </c:tx>
          <c:spPr>
            <a:gradFill>
              <a:gsLst>
                <a:gs pos="0">
                  <a:srgbClr val="FF3399"/>
                </a:gs>
                <a:gs pos="100000">
                  <a:schemeClr val="tx1"/>
                </a:gs>
                <a:gs pos="6000">
                  <a:srgbClr val="F1208D"/>
                </a:gs>
                <a:gs pos="37000">
                  <a:srgbClr val="FF3399">
                    <a:shade val="100000"/>
                    <a:satMod val="115000"/>
                  </a:srgbClr>
                </a:gs>
              </a:gsLst>
              <a:lin ang="8100000" scaled="1"/>
            </a:gradFill>
            <a:ln>
              <a:solidFill>
                <a:srgbClr val="FF00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'Graficos 3º Trimestre '!$B$26:$H$26</c:f>
              <c:strCache>
                <c:ptCount val="6"/>
                <c:pt idx="3">
                  <c:v>JULHO</c:v>
                </c:pt>
                <c:pt idx="4">
                  <c:v>AGOSTO</c:v>
                </c:pt>
                <c:pt idx="5">
                  <c:v>SETEMBRO</c:v>
                </c:pt>
              </c:strCache>
            </c:strRef>
          </c:cat>
          <c:val>
            <c:numRef>
              <c:f>'Graficos 3º Trimestre '!$B$27:$H$27</c:f>
              <c:numCache>
                <c:formatCode>General</c:formatCode>
                <c:ptCount val="7"/>
                <c:pt idx="3">
                  <c:v>8362</c:v>
                </c:pt>
                <c:pt idx="4">
                  <c:v>7728</c:v>
                </c:pt>
                <c:pt idx="5">
                  <c:v>7514</c:v>
                </c:pt>
              </c:numCache>
            </c:numRef>
          </c:val>
        </c:ser>
        <c:ser>
          <c:idx val="1"/>
          <c:order val="1"/>
          <c:tx>
            <c:strRef>
              <c:f>'Graficos 3º Trimestre '!$A$28</c:f>
              <c:strCache>
                <c:ptCount val="1"/>
                <c:pt idx="0">
                  <c:v>Meta Atendimento Enfermagem</c:v>
                </c:pt>
              </c:strCache>
            </c:strRef>
          </c:tx>
          <c:spPr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8100000" scaled="1"/>
              <a:tileRect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'Graficos 3º Trimestre '!$B$26:$H$26</c:f>
              <c:strCache>
                <c:ptCount val="6"/>
                <c:pt idx="3">
                  <c:v>JULHO</c:v>
                </c:pt>
                <c:pt idx="4">
                  <c:v>AGOSTO</c:v>
                </c:pt>
                <c:pt idx="5">
                  <c:v>SETEMBRO</c:v>
                </c:pt>
              </c:strCache>
            </c:strRef>
          </c:cat>
          <c:val>
            <c:numRef>
              <c:f>'Graficos 3º Trimestre '!$B$28:$H$28</c:f>
              <c:numCache>
                <c:formatCode>General</c:formatCode>
                <c:ptCount val="7"/>
                <c:pt idx="3">
                  <c:v>5000</c:v>
                </c:pt>
                <c:pt idx="4">
                  <c:v>5000</c:v>
                </c:pt>
                <c:pt idx="5">
                  <c:v>5000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223060752"/>
        <c:axId val="-223054768"/>
      </c:barChart>
      <c:lineChart>
        <c:grouping val="standard"/>
        <c:varyColors val="0"/>
        <c:ser>
          <c:idx val="2"/>
          <c:order val="2"/>
          <c:tx>
            <c:strRef>
              <c:f>'Graficos 3º Trimestre '!$A$29</c:f>
              <c:strCache>
                <c:ptCount val="1"/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'Graficos 3º Trimestre '!$B$26:$H$26</c:f>
              <c:strCache>
                <c:ptCount val="6"/>
                <c:pt idx="3">
                  <c:v>JULHO</c:v>
                </c:pt>
                <c:pt idx="4">
                  <c:v>AGOSTO</c:v>
                </c:pt>
                <c:pt idx="5">
                  <c:v>SETEMBRO</c:v>
                </c:pt>
              </c:strCache>
            </c:strRef>
          </c:cat>
          <c:val>
            <c:numRef>
              <c:f>'Graficos 3º Trimestre '!$B$29:$H$29</c:f>
              <c:numCache>
                <c:formatCode>General</c:formatCode>
                <c:ptCount val="7"/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57271952"/>
        <c:axId val="-223054224"/>
      </c:lineChart>
      <c:catAx>
        <c:axId val="-223060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223054768"/>
        <c:crosses val="autoZero"/>
        <c:auto val="1"/>
        <c:lblAlgn val="ctr"/>
        <c:lblOffset val="100"/>
        <c:noMultiLvlLbl val="0"/>
      </c:catAx>
      <c:valAx>
        <c:axId val="-22305476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-223060752"/>
        <c:crosses val="autoZero"/>
        <c:crossBetween val="between"/>
      </c:valAx>
      <c:valAx>
        <c:axId val="-223054224"/>
        <c:scaling>
          <c:orientation val="minMax"/>
        </c:scaling>
        <c:delete val="1"/>
        <c:axPos val="r"/>
        <c:numFmt formatCode="General" sourceLinked="1"/>
        <c:majorTickMark val="none"/>
        <c:minorTickMark val="none"/>
        <c:tickLblPos val="nextTo"/>
        <c:crossAx val="-57271952"/>
        <c:crosses val="max"/>
        <c:crossBetween val="between"/>
      </c:valAx>
      <c:catAx>
        <c:axId val="-5727195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22305422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pt-BR" sz="1800" b="1" dirty="0">
                <a:solidFill>
                  <a:sysClr val="windowText" lastClr="000000"/>
                </a:solidFill>
              </a:rPr>
              <a:t>Serviços de Radiologia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'Graficos 3º Trimestre '!$A$75</c:f>
              <c:strCache>
                <c:ptCount val="1"/>
                <c:pt idx="0">
                  <c:v>Serviços de Radiologia</c:v>
                </c:pt>
              </c:strCache>
            </c:strRef>
          </c:tx>
          <c:spPr>
            <a:gradFill flip="none" rotWithShape="1">
              <a:gsLst>
                <a:gs pos="0">
                  <a:srgbClr val="00CC00">
                    <a:shade val="30000"/>
                    <a:satMod val="115000"/>
                  </a:srgbClr>
                </a:gs>
                <a:gs pos="50000">
                  <a:srgbClr val="00CC00">
                    <a:shade val="67500"/>
                    <a:satMod val="115000"/>
                  </a:srgbClr>
                </a:gs>
                <a:gs pos="100000">
                  <a:srgbClr val="00CC00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'Graficos 3º Trimestre '!$B$74:$F$74</c:f>
              <c:strCache>
                <c:ptCount val="5"/>
                <c:pt idx="2">
                  <c:v>JULHO</c:v>
                </c:pt>
                <c:pt idx="3">
                  <c:v>AGOSTO</c:v>
                </c:pt>
                <c:pt idx="4">
                  <c:v>SETEMBRO</c:v>
                </c:pt>
              </c:strCache>
            </c:strRef>
          </c:cat>
          <c:val>
            <c:numRef>
              <c:f>'Graficos 3º Trimestre '!$B$75:$F$75</c:f>
              <c:numCache>
                <c:formatCode>General</c:formatCode>
                <c:ptCount val="5"/>
                <c:pt idx="2">
                  <c:v>504</c:v>
                </c:pt>
                <c:pt idx="3">
                  <c:v>358</c:v>
                </c:pt>
                <c:pt idx="4">
                  <c:v>347</c:v>
                </c:pt>
              </c:numCache>
            </c:numRef>
          </c:val>
        </c:ser>
        <c:ser>
          <c:idx val="1"/>
          <c:order val="1"/>
          <c:tx>
            <c:strRef>
              <c:f>'Graficos 3º Trimestre '!$A$76</c:f>
              <c:strCache>
                <c:ptCount val="1"/>
                <c:pt idx="0">
                  <c:v>Meta de Radiologia</c:v>
                </c:pt>
              </c:strCache>
            </c:strRef>
          </c:tx>
          <c:spPr>
            <a:gradFill flip="none" rotWithShape="1">
              <a:gsLst>
                <a:gs pos="0">
                  <a:srgbClr val="FFFF00">
                    <a:shade val="30000"/>
                    <a:satMod val="115000"/>
                  </a:srgbClr>
                </a:gs>
                <a:gs pos="50000">
                  <a:srgbClr val="FFFF00">
                    <a:shade val="67500"/>
                    <a:satMod val="115000"/>
                  </a:srgbClr>
                </a:gs>
                <a:gs pos="100000">
                  <a:srgbClr val="FFFF00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-8.3002248093033564E-17"/>
                  <c:y val="0.1224691167540986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8.3002248093033564E-17"/>
                  <c:y val="0.1619752834489692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"/>
                  <c:y val="0.1580246667794821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'Graficos 3º Trimestre '!$B$74:$F$74</c:f>
              <c:strCache>
                <c:ptCount val="5"/>
                <c:pt idx="2">
                  <c:v>JULHO</c:v>
                </c:pt>
                <c:pt idx="3">
                  <c:v>AGOSTO</c:v>
                </c:pt>
                <c:pt idx="4">
                  <c:v>SETEMBRO</c:v>
                </c:pt>
              </c:strCache>
            </c:strRef>
          </c:cat>
          <c:val>
            <c:numRef>
              <c:f>'Graficos 3º Trimestre '!$B$76:$F$76</c:f>
              <c:numCache>
                <c:formatCode>General</c:formatCode>
                <c:ptCount val="5"/>
                <c:pt idx="2">
                  <c:v>300</c:v>
                </c:pt>
                <c:pt idx="3">
                  <c:v>300</c:v>
                </c:pt>
                <c:pt idx="4">
                  <c:v>300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57270320"/>
        <c:axId val="-57264336"/>
      </c:barChart>
      <c:lineChart>
        <c:grouping val="standard"/>
        <c:varyColors val="0"/>
        <c:ser>
          <c:idx val="2"/>
          <c:order val="2"/>
          <c:tx>
            <c:strRef>
              <c:f>'Graficos 3º Trimestre '!$A$77</c:f>
              <c:strCache>
                <c:ptCount val="1"/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'Graficos 3º Trimestre '!$B$74:$F$74</c:f>
              <c:strCache>
                <c:ptCount val="5"/>
                <c:pt idx="2">
                  <c:v>JULHO</c:v>
                </c:pt>
                <c:pt idx="3">
                  <c:v>AGOSTO</c:v>
                </c:pt>
                <c:pt idx="4">
                  <c:v>SETEMBRO</c:v>
                </c:pt>
              </c:strCache>
            </c:strRef>
          </c:cat>
          <c:val>
            <c:numRef>
              <c:f>'Graficos 3º Trimestre '!$B$77:$F$77</c:f>
              <c:numCache>
                <c:formatCode>General</c:formatCode>
                <c:ptCount val="5"/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57276304"/>
        <c:axId val="-57273584"/>
      </c:lineChart>
      <c:catAx>
        <c:axId val="-57270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57264336"/>
        <c:crosses val="autoZero"/>
        <c:auto val="1"/>
        <c:lblAlgn val="ctr"/>
        <c:lblOffset val="100"/>
        <c:noMultiLvlLbl val="0"/>
      </c:catAx>
      <c:valAx>
        <c:axId val="-5726433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-57270320"/>
        <c:crosses val="autoZero"/>
        <c:crossBetween val="between"/>
      </c:valAx>
      <c:valAx>
        <c:axId val="-57273584"/>
        <c:scaling>
          <c:orientation val="minMax"/>
        </c:scaling>
        <c:delete val="1"/>
        <c:axPos val="r"/>
        <c:numFmt formatCode="General" sourceLinked="1"/>
        <c:majorTickMark val="none"/>
        <c:minorTickMark val="none"/>
        <c:tickLblPos val="nextTo"/>
        <c:crossAx val="-57276304"/>
        <c:crosses val="max"/>
        <c:crossBetween val="between"/>
      </c:valAx>
      <c:catAx>
        <c:axId val="-5727630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5727358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1600" b="1">
                <a:solidFill>
                  <a:sysClr val="windowText" lastClr="000000"/>
                </a:solidFill>
              </a:rPr>
              <a:t>VALORES</a:t>
            </a:r>
          </a:p>
        </c:rich>
      </c:tx>
      <c:layout>
        <c:manualLayout>
          <c:xMode val="edge"/>
          <c:yMode val="edge"/>
          <c:x val="0.43634011373578296"/>
          <c:y val="5.092592592592592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"/>
          <c:w val="0.94037940379403795"/>
          <c:h val="0.70959135316418775"/>
        </c:manualLayout>
      </c:layout>
      <c:bar3DChart>
        <c:barDir val="col"/>
        <c:grouping val="standard"/>
        <c:varyColors val="0"/>
        <c:ser>
          <c:idx val="2"/>
          <c:order val="2"/>
          <c:spPr>
            <a:solidFill>
              <a:srgbClr val="0000FF"/>
            </a:solidFill>
            <a:ln>
              <a:noFill/>
            </a:ln>
            <a:effectLst/>
            <a:sp3d/>
          </c:spPr>
          <c:invertIfNegative val="0"/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  <a:sp3d/>
            </c:spPr>
          </c:dPt>
          <c:dLbls>
            <c:dLbl>
              <c:idx val="0"/>
              <c:layout>
                <c:manualLayout>
                  <c:x val="2.1929824561403476E-2"/>
                  <c:y val="-6.426553672316384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4.0350877192982457E-2"/>
                  <c:y val="-7.556497175141242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'Graficos 3º Trimestre '!$A$300:$A$301</c:f>
              <c:strCache>
                <c:ptCount val="2"/>
                <c:pt idx="0">
                  <c:v>Valor Contrato</c:v>
                </c:pt>
                <c:pt idx="1">
                  <c:v>Valor Repassado</c:v>
                </c:pt>
              </c:strCache>
            </c:strRef>
          </c:cat>
          <c:val>
            <c:numRef>
              <c:f>'Graficos 3º Trimestre '!$D$300:$D$301</c:f>
              <c:numCache>
                <c:formatCode>"R$"#,##0.00</c:formatCode>
                <c:ptCount val="2"/>
                <c:pt idx="0">
                  <c:v>1350000</c:v>
                </c:pt>
                <c:pt idx="1">
                  <c:v>675000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2135780128"/>
        <c:axId val="-2135782304"/>
        <c:axId val="-58959760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spPr>
                  <a:solidFill>
                    <a:schemeClr val="accent1"/>
                  </a:solidFill>
                  <a:ln>
                    <a:noFill/>
                  </a:ln>
                  <a:effectLst/>
                  <a:sp3d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'Graficos 3º Trimestre '!$A$300:$A$301</c15:sqref>
                        </c15:formulaRef>
                      </c:ext>
                    </c:extLst>
                    <c:strCache>
                      <c:ptCount val="2"/>
                      <c:pt idx="0">
                        <c:v>Valor Contrato</c:v>
                      </c:pt>
                      <c:pt idx="1">
                        <c:v>Valor Repassado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'Graficos 3º Trimestre '!$B$300:$B$301</c15:sqref>
                        </c15:formulaRef>
                      </c:ext>
                    </c:extLst>
                    <c:numCache>
                      <c:formatCode>General</c:formatCode>
                      <c:ptCount val="2"/>
                    </c:numCache>
                  </c:numRef>
                </c:val>
              </c15:ser>
            </c15:filteredBarSeries>
            <c15:filteredBarSeries>
              <c15:ser>
                <c:idx val="1"/>
                <c:order val="1"/>
                <c:spPr>
                  <a:solidFill>
                    <a:schemeClr val="accent2"/>
                  </a:solidFill>
                  <a:ln>
                    <a:noFill/>
                  </a:ln>
                  <a:effectLst/>
                  <a:sp3d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'Graficos 3º Trimestre '!$A$300:$A$301</c15:sqref>
                        </c15:formulaRef>
                      </c:ext>
                    </c:extLst>
                    <c:strCache>
                      <c:ptCount val="2"/>
                      <c:pt idx="0">
                        <c:v>Valor Contrato</c:v>
                      </c:pt>
                      <c:pt idx="1">
                        <c:v>Valor Repassado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'Graficos 3º Trimestre '!$C$300:$C$301</c15:sqref>
                        </c15:formulaRef>
                      </c:ext>
                    </c:extLst>
                    <c:numCache>
                      <c:formatCode>General</c:formatCode>
                      <c:ptCount val="2"/>
                    </c:numCache>
                  </c:numRef>
                </c:val>
              </c15:ser>
            </c15:filteredBarSeries>
          </c:ext>
        </c:extLst>
      </c:bar3DChart>
      <c:catAx>
        <c:axId val="-2135780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BR"/>
          </a:p>
        </c:txPr>
        <c:crossAx val="-2135782304"/>
        <c:crosses val="autoZero"/>
        <c:auto val="1"/>
        <c:lblAlgn val="ctr"/>
        <c:lblOffset val="100"/>
        <c:noMultiLvlLbl val="0"/>
      </c:catAx>
      <c:valAx>
        <c:axId val="-213578230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R$&quot;#,##0.00" sourceLinked="1"/>
        <c:majorTickMark val="none"/>
        <c:minorTickMark val="none"/>
        <c:tickLblPos val="nextTo"/>
        <c:crossAx val="-2135780128"/>
        <c:crosses val="autoZero"/>
        <c:crossBetween val="between"/>
      </c:valAx>
      <c:serAx>
        <c:axId val="-58959760"/>
        <c:scaling>
          <c:orientation val="minMax"/>
        </c:scaling>
        <c:delete val="1"/>
        <c:axPos val="b"/>
        <c:majorTickMark val="none"/>
        <c:minorTickMark val="none"/>
        <c:tickLblPos val="nextTo"/>
        <c:crossAx val="-2135782304"/>
        <c:crosses val="autoZero"/>
      </c:ser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pt-BR" sz="1600" b="1" baseline="0">
                <a:solidFill>
                  <a:sysClr val="windowText" lastClr="000000"/>
                </a:solidFill>
              </a:rPr>
              <a:t>DESPESAS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gradFill flip="none" rotWithShape="1">
                <a:gsLst>
                  <a:gs pos="0">
                    <a:srgbClr val="00B0F0">
                      <a:shade val="30000"/>
                      <a:satMod val="115000"/>
                    </a:srgbClr>
                  </a:gs>
                  <a:gs pos="50000">
                    <a:srgbClr val="00B0F0">
                      <a:shade val="67500"/>
                      <a:satMod val="115000"/>
                    </a:srgbClr>
                  </a:gs>
                  <a:gs pos="100000">
                    <a:srgbClr val="00B0F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rgbClr val="FF66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gradFill flip="none" rotWithShape="1">
                <a:gsLst>
                  <a:gs pos="0">
                    <a:srgbClr val="FF00FF">
                      <a:shade val="30000"/>
                      <a:satMod val="115000"/>
                    </a:srgbClr>
                  </a:gs>
                  <a:gs pos="50000">
                    <a:srgbClr val="FF00FF">
                      <a:shade val="67500"/>
                      <a:satMod val="115000"/>
                    </a:srgbClr>
                  </a:gs>
                  <a:gs pos="100000">
                    <a:srgbClr val="FF00FF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5"/>
            <c:bubble3D val="0"/>
            <c:spPr>
              <a:gradFill flip="none" rotWithShape="1">
                <a:gsLst>
                  <a:gs pos="0">
                    <a:srgbClr val="00FF00">
                      <a:shade val="30000"/>
                      <a:satMod val="115000"/>
                    </a:srgbClr>
                  </a:gs>
                  <a:gs pos="50000">
                    <a:srgbClr val="00FF00">
                      <a:shade val="67500"/>
                      <a:satMod val="115000"/>
                    </a:srgbClr>
                  </a:gs>
                  <a:gs pos="100000">
                    <a:srgbClr val="00FF0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'[Pirangi 2019 Gestão.xlsx]3º Trimestre'!$A$25:$A$32</c:f>
              <c:strCache>
                <c:ptCount val="8"/>
                <c:pt idx="0">
                  <c:v>Recursos Humanos 1 (Salários e Encargos)</c:v>
                </c:pt>
                <c:pt idx="1">
                  <c:v>Recursos Humanos 2 (PJ e RPA)</c:v>
                </c:pt>
                <c:pt idx="2">
                  <c:v>Material Médico Hospitalar e Medicamentos</c:v>
                </c:pt>
                <c:pt idx="4">
                  <c:v>Materiais e Itens de Expedientes</c:v>
                </c:pt>
                <c:pt idx="5">
                  <c:v>Materiais de Consumo Gênero Alimenticio</c:v>
                </c:pt>
                <c:pt idx="6">
                  <c:v>Materiais de Consumo Gênero de Limpeza</c:v>
                </c:pt>
                <c:pt idx="7">
                  <c:v>Outras Despesas</c:v>
                </c:pt>
              </c:strCache>
            </c:strRef>
          </c:cat>
          <c:val>
            <c:numRef>
              <c:f>'[Pirangi 2019 Gestão.xlsx]3º Trimestre'!$D$25:$D$32</c:f>
              <c:numCache>
                <c:formatCode>0%</c:formatCode>
                <c:ptCount val="8"/>
                <c:pt idx="0">
                  <c:v>0.32900977477477478</c:v>
                </c:pt>
                <c:pt idx="1">
                  <c:v>0.32280750588235296</c:v>
                </c:pt>
                <c:pt idx="2">
                  <c:v>8.0000000000000002E-3</c:v>
                </c:pt>
                <c:pt idx="4">
                  <c:v>0.31584000000000001</c:v>
                </c:pt>
                <c:pt idx="5">
                  <c:v>0.39250333333333332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egendEntry>
        <c:idx val="3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11/14/2019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2B2C9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11/14/2019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2B2C9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11/14/2019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2B2C9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11/14/2019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11/14/2019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401574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71627">
            <a:solidFill>
              <a:srgbClr val="2D2F9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365759"/>
            <a:ext cx="9144000" cy="71755"/>
          </a:xfrm>
          <a:custGeom>
            <a:avLst/>
            <a:gdLst/>
            <a:ahLst/>
            <a:cxnLst/>
            <a:rect l="l" t="t" r="r" b="b"/>
            <a:pathLst>
              <a:path w="9144000" h="71754">
                <a:moveTo>
                  <a:pt x="0" y="71627"/>
                </a:moveTo>
                <a:lnTo>
                  <a:pt x="9144000" y="71627"/>
                </a:lnTo>
                <a:lnTo>
                  <a:pt x="9144000" y="0"/>
                </a:lnTo>
                <a:lnTo>
                  <a:pt x="0" y="0"/>
                </a:lnTo>
                <a:lnTo>
                  <a:pt x="0" y="71627"/>
                </a:lnTo>
                <a:close/>
              </a:path>
            </a:pathLst>
          </a:custGeom>
          <a:ln w="12192">
            <a:solidFill>
              <a:srgbClr val="2B2C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509016"/>
            <a:ext cx="9144000" cy="208915"/>
          </a:xfrm>
          <a:custGeom>
            <a:avLst/>
            <a:gdLst/>
            <a:ahLst/>
            <a:cxnLst/>
            <a:rect l="l" t="t" r="r" b="b"/>
            <a:pathLst>
              <a:path w="9144000" h="208915">
                <a:moveTo>
                  <a:pt x="0" y="208787"/>
                </a:moveTo>
                <a:lnTo>
                  <a:pt x="9144000" y="208787"/>
                </a:lnTo>
                <a:lnTo>
                  <a:pt x="9144000" y="0"/>
                </a:lnTo>
                <a:lnTo>
                  <a:pt x="0" y="0"/>
                </a:lnTo>
                <a:lnTo>
                  <a:pt x="0" y="208787"/>
                </a:lnTo>
                <a:close/>
              </a:path>
            </a:pathLst>
          </a:custGeom>
          <a:solidFill>
            <a:srgbClr val="EC00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0" y="509016"/>
            <a:ext cx="9144000" cy="208915"/>
          </a:xfrm>
          <a:custGeom>
            <a:avLst/>
            <a:gdLst/>
            <a:ahLst/>
            <a:cxnLst/>
            <a:rect l="l" t="t" r="r" b="b"/>
            <a:pathLst>
              <a:path w="9144000" h="208915">
                <a:moveTo>
                  <a:pt x="0" y="208787"/>
                </a:moveTo>
                <a:lnTo>
                  <a:pt x="9144000" y="208787"/>
                </a:lnTo>
                <a:lnTo>
                  <a:pt x="9144000" y="0"/>
                </a:lnTo>
                <a:lnTo>
                  <a:pt x="0" y="0"/>
                </a:lnTo>
                <a:lnTo>
                  <a:pt x="0" y="208787"/>
                </a:lnTo>
                <a:close/>
              </a:path>
            </a:pathLst>
          </a:custGeom>
          <a:ln w="12192">
            <a:solidFill>
              <a:srgbClr val="EC01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179831" y="70103"/>
            <a:ext cx="836676" cy="115214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5476542" y="6438900"/>
            <a:ext cx="3667760" cy="419100"/>
          </a:xfrm>
          <a:custGeom>
            <a:avLst/>
            <a:gdLst/>
            <a:ahLst/>
            <a:cxnLst/>
            <a:rect l="l" t="t" r="r" b="b"/>
            <a:pathLst>
              <a:path w="3667759" h="419100">
                <a:moveTo>
                  <a:pt x="3667457" y="0"/>
                </a:moveTo>
                <a:lnTo>
                  <a:pt x="0" y="419097"/>
                </a:lnTo>
                <a:lnTo>
                  <a:pt x="3667457" y="419097"/>
                </a:lnTo>
                <a:lnTo>
                  <a:pt x="3667457" y="0"/>
                </a:lnTo>
                <a:close/>
              </a:path>
            </a:pathLst>
          </a:custGeom>
          <a:solidFill>
            <a:srgbClr val="EC00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5476542" y="6438900"/>
            <a:ext cx="3667760" cy="419100"/>
          </a:xfrm>
          <a:custGeom>
            <a:avLst/>
            <a:gdLst/>
            <a:ahLst/>
            <a:cxnLst/>
            <a:rect l="l" t="t" r="r" b="b"/>
            <a:pathLst>
              <a:path w="3667759" h="419100">
                <a:moveTo>
                  <a:pt x="3667457" y="419097"/>
                </a:moveTo>
                <a:lnTo>
                  <a:pt x="3667457" y="0"/>
                </a:lnTo>
                <a:lnTo>
                  <a:pt x="0" y="419097"/>
                </a:lnTo>
              </a:path>
            </a:pathLst>
          </a:custGeom>
          <a:ln w="12191">
            <a:solidFill>
              <a:srgbClr val="EC01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4572000" y="6025614"/>
            <a:ext cx="4572000" cy="715645"/>
          </a:xfrm>
          <a:custGeom>
            <a:avLst/>
            <a:gdLst/>
            <a:ahLst/>
            <a:cxnLst/>
            <a:rect l="l" t="t" r="r" b="b"/>
            <a:pathLst>
              <a:path w="4572000" h="715645">
                <a:moveTo>
                  <a:pt x="4572000" y="0"/>
                </a:moveTo>
                <a:lnTo>
                  <a:pt x="0" y="715036"/>
                </a:lnTo>
                <a:lnTo>
                  <a:pt x="4572000" y="715036"/>
                </a:lnTo>
                <a:lnTo>
                  <a:pt x="4572000" y="0"/>
                </a:lnTo>
                <a:close/>
              </a:path>
            </a:pathLst>
          </a:custGeom>
          <a:solidFill>
            <a:srgbClr val="2B2C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4572000" y="6025614"/>
            <a:ext cx="4572000" cy="715645"/>
          </a:xfrm>
          <a:custGeom>
            <a:avLst/>
            <a:gdLst/>
            <a:ahLst/>
            <a:cxnLst/>
            <a:rect l="l" t="t" r="r" b="b"/>
            <a:pathLst>
              <a:path w="4572000" h="715645">
                <a:moveTo>
                  <a:pt x="4572000" y="0"/>
                </a:moveTo>
                <a:lnTo>
                  <a:pt x="0" y="715036"/>
                </a:lnTo>
                <a:lnTo>
                  <a:pt x="4572000" y="715036"/>
                </a:lnTo>
              </a:path>
            </a:pathLst>
          </a:custGeom>
          <a:ln w="12192">
            <a:solidFill>
              <a:srgbClr val="2B2C9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8409" y="573150"/>
            <a:ext cx="8187181" cy="11836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2B2C9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31119" y="1629017"/>
            <a:ext cx="8349615" cy="43630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11/14/2019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pngimg.com/download/27476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sspirangi.org.br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16958" y="1407108"/>
            <a:ext cx="4318635" cy="2193290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12700" marR="5080" indent="466090">
              <a:lnSpc>
                <a:spcPts val="4750"/>
              </a:lnSpc>
              <a:spcBef>
                <a:spcPts val="705"/>
              </a:spcBef>
            </a:pPr>
            <a:r>
              <a:rPr sz="4400" dirty="0"/>
              <a:t>Organização  Social de</a:t>
            </a:r>
            <a:r>
              <a:rPr sz="4400" spc="-45" dirty="0"/>
              <a:t> </a:t>
            </a:r>
            <a:r>
              <a:rPr sz="4400" dirty="0"/>
              <a:t>Saúde</a:t>
            </a:r>
            <a:endParaRPr sz="4400"/>
          </a:p>
          <a:p>
            <a:pPr marL="436245">
              <a:lnSpc>
                <a:spcPts val="6959"/>
              </a:lnSpc>
            </a:pPr>
            <a:r>
              <a:rPr sz="6000" spc="245" dirty="0"/>
              <a:t>PIRANGI</a:t>
            </a:r>
            <a:endParaRPr sz="6000"/>
          </a:p>
        </p:txBody>
      </p:sp>
      <p:sp>
        <p:nvSpPr>
          <p:cNvPr id="3" name="object 3"/>
          <p:cNvSpPr/>
          <p:nvPr/>
        </p:nvSpPr>
        <p:spPr>
          <a:xfrm>
            <a:off x="0" y="58"/>
            <a:ext cx="4518659" cy="68578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595616" y="0"/>
            <a:ext cx="975359" cy="13411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858511" y="4005071"/>
            <a:ext cx="4104132" cy="19583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848605" y="3995165"/>
            <a:ext cx="4124325" cy="1978660"/>
          </a:xfrm>
          <a:custGeom>
            <a:avLst/>
            <a:gdLst/>
            <a:ahLst/>
            <a:cxnLst/>
            <a:rect l="l" t="t" r="r" b="b"/>
            <a:pathLst>
              <a:path w="4124325" h="1978660">
                <a:moveTo>
                  <a:pt x="0" y="1978151"/>
                </a:moveTo>
                <a:lnTo>
                  <a:pt x="4123944" y="1978151"/>
                </a:lnTo>
                <a:lnTo>
                  <a:pt x="4123944" y="0"/>
                </a:lnTo>
                <a:lnTo>
                  <a:pt x="0" y="0"/>
                </a:lnTo>
                <a:lnTo>
                  <a:pt x="0" y="1978151"/>
                </a:lnTo>
                <a:close/>
              </a:path>
            </a:pathLst>
          </a:custGeom>
          <a:ln w="19812">
            <a:solidFill>
              <a:srgbClr val="2E54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3400" y="762000"/>
            <a:ext cx="8187181" cy="861774"/>
          </a:xfrm>
        </p:spPr>
        <p:txBody>
          <a:bodyPr/>
          <a:lstStyle/>
          <a:p>
            <a:pPr algn="ctr"/>
            <a:r>
              <a:rPr lang="pt-BR" sz="2800" dirty="0" smtClean="0"/>
              <a:t>SERVIÇOS CONTRATADOS</a:t>
            </a:r>
            <a:br>
              <a:rPr lang="pt-BR" sz="2800" dirty="0" smtClean="0"/>
            </a:br>
            <a:endParaRPr lang="pt-BR" sz="2800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1933372"/>
              </p:ext>
            </p:extLst>
          </p:nvPr>
        </p:nvGraphicFramePr>
        <p:xfrm>
          <a:off x="534106" y="1192888"/>
          <a:ext cx="8268399" cy="54365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94993"/>
                <a:gridCol w="3873406"/>
              </a:tblGrid>
              <a:tr h="388322"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effectLst/>
                        </a:rPr>
                        <a:t>FUNÇÃO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1800" dirty="0" smtClean="0">
                          <a:effectLst/>
                        </a:rPr>
                        <a:t>REGIME</a:t>
                      </a:r>
                      <a:r>
                        <a:rPr lang="pt-BR" sz="1800" baseline="0" dirty="0" smtClean="0">
                          <a:effectLst/>
                        </a:rPr>
                        <a:t> DE TRABALHO</a:t>
                      </a:r>
                      <a:endParaRPr lang="pt-BR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88322"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Médicos Clínicos Plantonistas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Serviços/terceiros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88322"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Médico pediatra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Serviços/terceiros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88322"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Médicos E.S.F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Serviços/terceiros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88322"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Médico psiquiatra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Serviços/terceiros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88322"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Técnicos de enfermagem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C.L.T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88322"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Enfermeiros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C.L.T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88322"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Auxiliar de Limpeza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C.L.T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88322"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Recepcionista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C.L.T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88322"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Cozinheira/Copeira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C.L.T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88322"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Farmacêutico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C.L.T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88322"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Medico R.T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Serviços/terceiros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88322"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Lavadeira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C.L.T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88322"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Tec. de radiologia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Serviços/terceiros</a:t>
                      </a:r>
                      <a:endParaRPr lang="pt-BR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53140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1429523"/>
              </p:ext>
            </p:extLst>
          </p:nvPr>
        </p:nvGraphicFramePr>
        <p:xfrm>
          <a:off x="228600" y="1301353"/>
          <a:ext cx="8686800" cy="54490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43400"/>
                <a:gridCol w="4343400"/>
              </a:tblGrid>
              <a:tr h="363351"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Categoria ou Finalidade das Despesas</a:t>
                      </a:r>
                      <a:endParaRPr lang="pt-BR" sz="13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368" marR="52368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13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Valor (R$) </a:t>
                      </a:r>
                      <a:endParaRPr lang="pt-BR" sz="13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368" marR="52368" marT="0" marB="0"/>
                </a:tc>
              </a:tr>
              <a:tr h="363351"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Serviços de terceiros- Pessoa Jurídica</a:t>
                      </a:r>
                      <a:endParaRPr lang="pt-BR" sz="13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368" marR="52368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850.000,00</a:t>
                      </a:r>
                      <a:endParaRPr lang="pt-BR" sz="13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368" marR="52368" marT="0" marB="0"/>
                </a:tc>
              </a:tr>
              <a:tr h="363351"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Recursos Humanos e encargos sociais</a:t>
                      </a:r>
                      <a:endParaRPr lang="pt-BR" sz="13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368" marR="52368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444.000,00</a:t>
                      </a:r>
                      <a:endParaRPr lang="pt-BR" sz="13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368" marR="52368" marT="0" marB="0"/>
                </a:tc>
              </a:tr>
              <a:tr h="363351"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Matérias Médicos hospitalares e medicamentos</a:t>
                      </a:r>
                      <a:endParaRPr lang="pt-BR" sz="13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368" marR="52368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21.000,00</a:t>
                      </a:r>
                      <a:endParaRPr lang="pt-BR" sz="13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368" marR="52368" marT="0" marB="0"/>
                </a:tc>
              </a:tr>
              <a:tr h="250275"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Gases Medicinais</a:t>
                      </a:r>
                      <a:endParaRPr lang="pt-BR" sz="13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368" marR="52368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  <a:endParaRPr lang="pt-BR" sz="13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368" marR="52368" marT="0" marB="0"/>
                </a:tc>
              </a:tr>
              <a:tr h="250275"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Materiais e itens de expedientes</a:t>
                      </a:r>
                      <a:endParaRPr lang="pt-BR" sz="13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368" marR="52368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6.000,00</a:t>
                      </a:r>
                      <a:endParaRPr lang="pt-BR" sz="13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368" marR="52368" marT="0" marB="0"/>
                </a:tc>
              </a:tr>
              <a:tr h="363351"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Materiais de consumo gênero alimentício </a:t>
                      </a:r>
                      <a:endParaRPr lang="pt-BR" sz="13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368" marR="52368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6.000,00</a:t>
                      </a:r>
                      <a:endParaRPr lang="pt-BR" sz="13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368" marR="52368" marT="0" marB="0"/>
                </a:tc>
              </a:tr>
              <a:tr h="363351"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Materiais de consumo gênero de limpeza</a:t>
                      </a:r>
                      <a:endParaRPr lang="pt-BR" sz="13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368" marR="52368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3.000,00</a:t>
                      </a:r>
                      <a:endParaRPr lang="pt-BR" sz="13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368" marR="52368" marT="0" marB="0"/>
                </a:tc>
              </a:tr>
              <a:tr h="250275"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Serviços de apoio a Saúde</a:t>
                      </a:r>
                      <a:endParaRPr lang="pt-BR" sz="13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368" marR="52368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  <a:endParaRPr lang="pt-BR" sz="13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368" marR="52368" marT="0" marB="0"/>
                </a:tc>
              </a:tr>
              <a:tr h="1106772"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Manutenção de Equipamento e mobiliário hospitalar e pagamento de taxas de registro de equipamentos no conselho respectivos e laudos técnicos radiometrico.</a:t>
                      </a:r>
                      <a:endParaRPr lang="pt-BR" sz="13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368" marR="52368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  <a:endParaRPr lang="pt-BR" sz="13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368" marR="52368" marT="0" marB="0"/>
                </a:tc>
              </a:tr>
              <a:tr h="535774"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Outras despesas (Energia elétrica, gás, internet e telefone)</a:t>
                      </a:r>
                      <a:endParaRPr lang="pt-BR" sz="13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368" marR="52368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20.000,00</a:t>
                      </a:r>
                      <a:endParaRPr lang="pt-BR" sz="13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368" marR="52368" marT="0" marB="0"/>
                </a:tc>
              </a:tr>
              <a:tr h="250275"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Custos indiretos </a:t>
                      </a:r>
                      <a:endParaRPr lang="pt-BR" sz="13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368" marR="52368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  <a:endParaRPr lang="pt-BR" sz="13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368" marR="52368" marT="0" marB="0"/>
                </a:tc>
              </a:tr>
              <a:tr h="250275"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Geral</a:t>
                      </a:r>
                      <a:endParaRPr lang="pt-BR" sz="13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368" marR="52368" marT="0" marB="0"/>
                </a:tc>
                <a:tc>
                  <a:txBody>
                    <a:bodyPr/>
                    <a:lstStyle/>
                    <a:p>
                      <a:pPr marL="457200"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1.350.000,00</a:t>
                      </a:r>
                      <a:endParaRPr lang="pt-BR" sz="13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2368" marR="52368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-1676400" y="1447800"/>
            <a:ext cx="1827076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457200" y="685800"/>
            <a:ext cx="8187181" cy="430887"/>
          </a:xfrm>
        </p:spPr>
        <p:txBody>
          <a:bodyPr/>
          <a:lstStyle/>
          <a:p>
            <a:pPr algn="ctr"/>
            <a:r>
              <a:rPr lang="pt-BR" sz="2800" dirty="0" smtClean="0"/>
              <a:t>PLANO DE APLICAÇÃO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40299485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76222" y="2626817"/>
            <a:ext cx="5588000" cy="1062355"/>
          </a:xfrm>
          <a:prstGeom prst="rect">
            <a:avLst/>
          </a:prstGeom>
        </p:spPr>
        <p:txBody>
          <a:bodyPr vert="horz" wrap="square" lIns="0" tIns="194310" rIns="0" bIns="0" rtlCol="0">
            <a:spAutoFit/>
          </a:bodyPr>
          <a:lstStyle/>
          <a:p>
            <a:pPr marL="1521460" marR="5080" indent="-1509395">
              <a:lnSpc>
                <a:spcPct val="70100"/>
              </a:lnSpc>
              <a:spcBef>
                <a:spcPts val="1530"/>
              </a:spcBef>
            </a:pPr>
            <a:r>
              <a:rPr spc="-320" dirty="0"/>
              <a:t>Avaliação </a:t>
            </a:r>
            <a:r>
              <a:rPr spc="-254" dirty="0"/>
              <a:t>de </a:t>
            </a:r>
            <a:r>
              <a:rPr spc="-320" dirty="0"/>
              <a:t>Desempenho  </a:t>
            </a:r>
            <a:r>
              <a:rPr spc="-285" dirty="0"/>
              <a:t>Operacional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8540" y="2045589"/>
            <a:ext cx="8126730" cy="2895408"/>
          </a:xfrm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marL="184785" marR="6350" indent="-172085" algn="just">
              <a:lnSpc>
                <a:spcPct val="90000"/>
              </a:lnSpc>
              <a:spcBef>
                <a:spcPts val="350"/>
              </a:spcBef>
              <a:buChar char="•"/>
              <a:tabLst>
                <a:tab pos="185420" algn="l"/>
              </a:tabLst>
            </a:pPr>
            <a:r>
              <a:rPr sz="2100" spc="-190" dirty="0">
                <a:solidFill>
                  <a:srgbClr val="2D2F92"/>
                </a:solidFill>
                <a:latin typeface="Arial"/>
                <a:cs typeface="Arial"/>
              </a:rPr>
              <a:t>A </a:t>
            </a:r>
            <a:r>
              <a:rPr sz="2100" spc="-75" dirty="0">
                <a:solidFill>
                  <a:srgbClr val="2D2F92"/>
                </a:solidFill>
                <a:latin typeface="Arial"/>
                <a:cs typeface="Arial"/>
              </a:rPr>
              <a:t>proposta </a:t>
            </a:r>
            <a:r>
              <a:rPr sz="2100" spc="-120" dirty="0">
                <a:solidFill>
                  <a:srgbClr val="2D2F92"/>
                </a:solidFill>
                <a:latin typeface="Arial"/>
                <a:cs typeface="Arial"/>
              </a:rPr>
              <a:t>da </a:t>
            </a:r>
            <a:r>
              <a:rPr sz="2100" spc="-140" dirty="0">
                <a:solidFill>
                  <a:srgbClr val="2D2F92"/>
                </a:solidFill>
                <a:latin typeface="Arial"/>
                <a:cs typeface="Arial"/>
              </a:rPr>
              <a:t>Gestão </a:t>
            </a:r>
            <a:r>
              <a:rPr sz="2100" spc="-95" dirty="0">
                <a:solidFill>
                  <a:srgbClr val="2D2F92"/>
                </a:solidFill>
                <a:latin typeface="Arial"/>
                <a:cs typeface="Arial"/>
              </a:rPr>
              <a:t>estratégica </a:t>
            </a:r>
            <a:r>
              <a:rPr sz="2100" spc="-125" dirty="0">
                <a:solidFill>
                  <a:srgbClr val="2D2F92"/>
                </a:solidFill>
                <a:latin typeface="Arial"/>
                <a:cs typeface="Arial"/>
              </a:rPr>
              <a:t>da </a:t>
            </a:r>
            <a:r>
              <a:rPr lang="pt-BR" sz="2100" spc="-125" dirty="0" smtClean="0">
                <a:solidFill>
                  <a:srgbClr val="2D2F92"/>
                </a:solidFill>
                <a:latin typeface="Arial"/>
                <a:cs typeface="Arial"/>
              </a:rPr>
              <a:t> O.S.S </a:t>
            </a:r>
            <a:r>
              <a:rPr sz="2100" spc="-105" dirty="0" smtClean="0">
                <a:solidFill>
                  <a:srgbClr val="2D2F92"/>
                </a:solidFill>
                <a:latin typeface="Arial"/>
                <a:cs typeface="Arial"/>
              </a:rPr>
              <a:t>Pirangi </a:t>
            </a:r>
            <a:r>
              <a:rPr sz="2100" spc="-125" dirty="0">
                <a:solidFill>
                  <a:srgbClr val="2D2F92"/>
                </a:solidFill>
                <a:latin typeface="Arial"/>
                <a:cs typeface="Arial"/>
              </a:rPr>
              <a:t>é </a:t>
            </a:r>
            <a:r>
              <a:rPr sz="2100" spc="-110" dirty="0">
                <a:solidFill>
                  <a:srgbClr val="2D2F92"/>
                </a:solidFill>
                <a:latin typeface="Arial"/>
                <a:cs typeface="Arial"/>
              </a:rPr>
              <a:t>ser </a:t>
            </a:r>
            <a:r>
              <a:rPr sz="2100" spc="-100" dirty="0">
                <a:solidFill>
                  <a:srgbClr val="2D2F92"/>
                </a:solidFill>
                <a:latin typeface="Arial"/>
                <a:cs typeface="Arial"/>
              </a:rPr>
              <a:t>uma </a:t>
            </a:r>
            <a:r>
              <a:rPr sz="2100" spc="-40" dirty="0">
                <a:solidFill>
                  <a:srgbClr val="2D2F92"/>
                </a:solidFill>
                <a:latin typeface="Arial"/>
                <a:cs typeface="Arial"/>
              </a:rPr>
              <a:t>fonte </a:t>
            </a:r>
            <a:r>
              <a:rPr sz="2100" spc="-95" dirty="0">
                <a:solidFill>
                  <a:srgbClr val="2D2F92"/>
                </a:solidFill>
                <a:latin typeface="Arial"/>
                <a:cs typeface="Arial"/>
              </a:rPr>
              <a:t>de </a:t>
            </a:r>
            <a:r>
              <a:rPr sz="2100" spc="-120" dirty="0">
                <a:solidFill>
                  <a:srgbClr val="2D2F92"/>
                </a:solidFill>
                <a:latin typeface="Arial"/>
                <a:cs typeface="Arial"/>
              </a:rPr>
              <a:t>dados  </a:t>
            </a:r>
            <a:r>
              <a:rPr sz="2100" spc="-90" dirty="0">
                <a:solidFill>
                  <a:srgbClr val="2D2F92"/>
                </a:solidFill>
                <a:latin typeface="Arial"/>
                <a:cs typeface="Arial"/>
              </a:rPr>
              <a:t>que </a:t>
            </a:r>
            <a:r>
              <a:rPr sz="2100" spc="-20" dirty="0">
                <a:solidFill>
                  <a:srgbClr val="2D2F92"/>
                </a:solidFill>
                <a:latin typeface="Arial"/>
                <a:cs typeface="Arial"/>
              </a:rPr>
              <a:t>reflita </a:t>
            </a:r>
            <a:r>
              <a:rPr sz="2100" spc="-165" dirty="0">
                <a:solidFill>
                  <a:srgbClr val="2D2F92"/>
                </a:solidFill>
                <a:latin typeface="Arial"/>
                <a:cs typeface="Arial"/>
              </a:rPr>
              <a:t>a </a:t>
            </a:r>
            <a:r>
              <a:rPr sz="2100" spc="-80" dirty="0">
                <a:solidFill>
                  <a:srgbClr val="2D2F92"/>
                </a:solidFill>
                <a:latin typeface="Arial"/>
                <a:cs typeface="Arial"/>
              </a:rPr>
              <a:t>realidade operacional </a:t>
            </a:r>
            <a:r>
              <a:rPr sz="2100" spc="-125" dirty="0">
                <a:solidFill>
                  <a:srgbClr val="2D2F92"/>
                </a:solidFill>
                <a:latin typeface="Arial"/>
                <a:cs typeface="Arial"/>
              </a:rPr>
              <a:t>e </a:t>
            </a:r>
            <a:r>
              <a:rPr sz="2100" spc="-90" dirty="0">
                <a:solidFill>
                  <a:srgbClr val="2D2F92"/>
                </a:solidFill>
                <a:latin typeface="Arial"/>
                <a:cs typeface="Arial"/>
              </a:rPr>
              <a:t>gerencial </a:t>
            </a:r>
            <a:r>
              <a:rPr sz="2100" spc="-114" dirty="0">
                <a:solidFill>
                  <a:srgbClr val="2D2F92"/>
                </a:solidFill>
                <a:latin typeface="Arial"/>
                <a:cs typeface="Arial"/>
              </a:rPr>
              <a:t>da </a:t>
            </a:r>
            <a:r>
              <a:rPr sz="2100" spc="-140" dirty="0">
                <a:solidFill>
                  <a:srgbClr val="2D2F92"/>
                </a:solidFill>
                <a:latin typeface="Arial"/>
                <a:cs typeface="Arial"/>
              </a:rPr>
              <a:t>execução </a:t>
            </a:r>
            <a:r>
              <a:rPr sz="2100" spc="-125" dirty="0">
                <a:solidFill>
                  <a:srgbClr val="2D2F92"/>
                </a:solidFill>
                <a:latin typeface="Arial"/>
                <a:cs typeface="Arial"/>
              </a:rPr>
              <a:t>dos </a:t>
            </a:r>
            <a:r>
              <a:rPr sz="2100" spc="-70" dirty="0">
                <a:solidFill>
                  <a:srgbClr val="2D2F92"/>
                </a:solidFill>
                <a:latin typeface="Arial"/>
                <a:cs typeface="Arial"/>
              </a:rPr>
              <a:t>contratos  </a:t>
            </a:r>
            <a:r>
              <a:rPr sz="2100" spc="-95" dirty="0">
                <a:solidFill>
                  <a:srgbClr val="2D2F92"/>
                </a:solidFill>
                <a:latin typeface="Arial"/>
                <a:cs typeface="Arial"/>
              </a:rPr>
              <a:t>de </a:t>
            </a:r>
            <a:r>
              <a:rPr sz="2100" spc="-120" dirty="0">
                <a:solidFill>
                  <a:srgbClr val="2D2F92"/>
                </a:solidFill>
                <a:latin typeface="Arial"/>
                <a:cs typeface="Arial"/>
              </a:rPr>
              <a:t>gestão </a:t>
            </a:r>
            <a:r>
              <a:rPr sz="2100" spc="-105" dirty="0">
                <a:solidFill>
                  <a:srgbClr val="2D2F92"/>
                </a:solidFill>
                <a:latin typeface="Arial"/>
                <a:cs typeface="Arial"/>
              </a:rPr>
              <a:t>celebrados com </a:t>
            </a:r>
            <a:r>
              <a:rPr sz="2100" spc="-65" dirty="0">
                <a:solidFill>
                  <a:srgbClr val="2D2F92"/>
                </a:solidFill>
                <a:latin typeface="Arial"/>
                <a:cs typeface="Arial"/>
              </a:rPr>
              <a:t>o </a:t>
            </a:r>
            <a:r>
              <a:rPr sz="2100" spc="-55" dirty="0">
                <a:solidFill>
                  <a:srgbClr val="2D2F92"/>
                </a:solidFill>
                <a:latin typeface="Arial"/>
                <a:cs typeface="Arial"/>
              </a:rPr>
              <a:t>Município, </a:t>
            </a:r>
            <a:r>
              <a:rPr sz="2100" spc="-165" dirty="0">
                <a:solidFill>
                  <a:srgbClr val="2D2F92"/>
                </a:solidFill>
                <a:latin typeface="Arial"/>
                <a:cs typeface="Arial"/>
              </a:rPr>
              <a:t>a </a:t>
            </a:r>
            <a:r>
              <a:rPr sz="2100" spc="-5" dirty="0">
                <a:solidFill>
                  <a:srgbClr val="2D2F92"/>
                </a:solidFill>
                <a:latin typeface="Arial"/>
                <a:cs typeface="Arial"/>
              </a:rPr>
              <a:t>fim </a:t>
            </a:r>
            <a:r>
              <a:rPr sz="2100" spc="-95" dirty="0">
                <a:solidFill>
                  <a:srgbClr val="2D2F92"/>
                </a:solidFill>
                <a:latin typeface="Arial"/>
                <a:cs typeface="Arial"/>
              </a:rPr>
              <a:t>de </a:t>
            </a:r>
            <a:r>
              <a:rPr sz="2100" spc="-130" dirty="0">
                <a:solidFill>
                  <a:srgbClr val="2D2F92"/>
                </a:solidFill>
                <a:latin typeface="Arial"/>
                <a:cs typeface="Arial"/>
              </a:rPr>
              <a:t>assegurar </a:t>
            </a:r>
            <a:r>
              <a:rPr sz="2100" spc="-165" dirty="0">
                <a:solidFill>
                  <a:srgbClr val="2D2F92"/>
                </a:solidFill>
                <a:latin typeface="Arial"/>
                <a:cs typeface="Arial"/>
              </a:rPr>
              <a:t>a </a:t>
            </a:r>
            <a:r>
              <a:rPr sz="2100" spc="-114" dirty="0">
                <a:solidFill>
                  <a:srgbClr val="2D2F92"/>
                </a:solidFill>
                <a:latin typeface="Arial"/>
                <a:cs typeface="Arial"/>
              </a:rPr>
              <a:t>fiscalização  </a:t>
            </a:r>
            <a:r>
              <a:rPr sz="2100" spc="-125" dirty="0">
                <a:solidFill>
                  <a:srgbClr val="2D2F92"/>
                </a:solidFill>
                <a:latin typeface="Arial"/>
                <a:cs typeface="Arial"/>
              </a:rPr>
              <a:t>dos </a:t>
            </a:r>
            <a:r>
              <a:rPr sz="2100" spc="-155" dirty="0">
                <a:solidFill>
                  <a:srgbClr val="2D2F92"/>
                </a:solidFill>
                <a:latin typeface="Arial"/>
                <a:cs typeface="Arial"/>
              </a:rPr>
              <a:t>Órgãos </a:t>
            </a:r>
            <a:r>
              <a:rPr sz="2100" spc="-105" dirty="0">
                <a:solidFill>
                  <a:srgbClr val="2D2F92"/>
                </a:solidFill>
                <a:latin typeface="Arial"/>
                <a:cs typeface="Arial"/>
              </a:rPr>
              <a:t>Competentes </a:t>
            </a:r>
            <a:r>
              <a:rPr sz="2100" spc="-100" dirty="0">
                <a:solidFill>
                  <a:srgbClr val="2D2F92"/>
                </a:solidFill>
                <a:latin typeface="Arial"/>
                <a:cs typeface="Arial"/>
              </a:rPr>
              <a:t>sobre </a:t>
            </a:r>
            <a:r>
              <a:rPr sz="2100" spc="-165" dirty="0">
                <a:solidFill>
                  <a:srgbClr val="2D2F92"/>
                </a:solidFill>
                <a:latin typeface="Arial"/>
                <a:cs typeface="Arial"/>
              </a:rPr>
              <a:t>a </a:t>
            </a:r>
            <a:r>
              <a:rPr sz="2100" spc="-140" dirty="0">
                <a:solidFill>
                  <a:srgbClr val="2D2F92"/>
                </a:solidFill>
                <a:latin typeface="Arial"/>
                <a:cs typeface="Arial"/>
              </a:rPr>
              <a:t>execução </a:t>
            </a:r>
            <a:r>
              <a:rPr sz="2100" spc="-125" dirty="0">
                <a:solidFill>
                  <a:srgbClr val="2D2F92"/>
                </a:solidFill>
                <a:latin typeface="Arial"/>
                <a:cs typeface="Arial"/>
              </a:rPr>
              <a:t>da </a:t>
            </a:r>
            <a:r>
              <a:rPr sz="2100" spc="-55" dirty="0">
                <a:solidFill>
                  <a:srgbClr val="2D2F92"/>
                </a:solidFill>
                <a:latin typeface="Arial"/>
                <a:cs typeface="Arial"/>
              </a:rPr>
              <a:t>política </a:t>
            </a:r>
            <a:r>
              <a:rPr sz="2100" spc="-80" dirty="0">
                <a:solidFill>
                  <a:srgbClr val="2D2F92"/>
                </a:solidFill>
                <a:latin typeface="Arial"/>
                <a:cs typeface="Arial"/>
              </a:rPr>
              <a:t>pública,  </a:t>
            </a:r>
            <a:r>
              <a:rPr sz="2100" spc="-120" dirty="0">
                <a:solidFill>
                  <a:srgbClr val="2D2F92"/>
                </a:solidFill>
                <a:latin typeface="Arial"/>
                <a:cs typeface="Arial"/>
              </a:rPr>
              <a:t>agregando </a:t>
            </a:r>
            <a:r>
              <a:rPr sz="2100" spc="-80" dirty="0">
                <a:solidFill>
                  <a:srgbClr val="2D2F92"/>
                </a:solidFill>
                <a:latin typeface="Arial"/>
                <a:cs typeface="Arial"/>
              </a:rPr>
              <a:t>qualidade, eficiência </a:t>
            </a:r>
            <a:r>
              <a:rPr sz="2100" spc="-125" dirty="0">
                <a:solidFill>
                  <a:srgbClr val="2D2F92"/>
                </a:solidFill>
                <a:latin typeface="Arial"/>
                <a:cs typeface="Arial"/>
              </a:rPr>
              <a:t>e </a:t>
            </a:r>
            <a:r>
              <a:rPr sz="2100" spc="-85" dirty="0">
                <a:solidFill>
                  <a:srgbClr val="2D2F92"/>
                </a:solidFill>
                <a:latin typeface="Arial"/>
                <a:cs typeface="Arial"/>
              </a:rPr>
              <a:t>transparência </a:t>
            </a:r>
            <a:r>
              <a:rPr sz="2100" spc="-114" dirty="0">
                <a:solidFill>
                  <a:srgbClr val="2D2F92"/>
                </a:solidFill>
                <a:latin typeface="Arial"/>
                <a:cs typeface="Arial"/>
              </a:rPr>
              <a:t>na </a:t>
            </a:r>
            <a:r>
              <a:rPr sz="2100" spc="-140" dirty="0">
                <a:solidFill>
                  <a:srgbClr val="2D2F92"/>
                </a:solidFill>
                <a:latin typeface="Arial"/>
                <a:cs typeface="Arial"/>
              </a:rPr>
              <a:t>execução </a:t>
            </a:r>
            <a:r>
              <a:rPr sz="2100" spc="-125" dirty="0">
                <a:solidFill>
                  <a:srgbClr val="2D2F92"/>
                </a:solidFill>
                <a:latin typeface="Arial"/>
                <a:cs typeface="Arial"/>
              </a:rPr>
              <a:t>dos  </a:t>
            </a:r>
            <a:r>
              <a:rPr sz="2100" spc="-135" dirty="0">
                <a:solidFill>
                  <a:srgbClr val="2D2F92"/>
                </a:solidFill>
                <a:latin typeface="Arial"/>
                <a:cs typeface="Arial"/>
              </a:rPr>
              <a:t>Serviços </a:t>
            </a:r>
            <a:r>
              <a:rPr sz="2100" spc="-100" dirty="0">
                <a:solidFill>
                  <a:srgbClr val="2D2F92"/>
                </a:solidFill>
                <a:latin typeface="Arial"/>
                <a:cs typeface="Arial"/>
              </a:rPr>
              <a:t>de</a:t>
            </a:r>
            <a:r>
              <a:rPr sz="2100" spc="-70" dirty="0">
                <a:solidFill>
                  <a:srgbClr val="2D2F92"/>
                </a:solidFill>
                <a:latin typeface="Arial"/>
                <a:cs typeface="Arial"/>
              </a:rPr>
              <a:t> </a:t>
            </a:r>
            <a:r>
              <a:rPr sz="2100" spc="-155" dirty="0">
                <a:solidFill>
                  <a:srgbClr val="2D2F92"/>
                </a:solidFill>
                <a:latin typeface="Arial"/>
                <a:cs typeface="Arial"/>
              </a:rPr>
              <a:t>Saúde.</a:t>
            </a:r>
            <a:endParaRPr sz="21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2D2F92"/>
              </a:buClr>
              <a:buFont typeface="Arial"/>
              <a:buChar char="•"/>
            </a:pPr>
            <a:endParaRPr sz="2100" dirty="0">
              <a:latin typeface="Times New Roman"/>
              <a:cs typeface="Times New Roman"/>
            </a:endParaRPr>
          </a:p>
          <a:p>
            <a:pPr marL="184785" marR="5080" indent="-172085" algn="just">
              <a:lnSpc>
                <a:spcPts val="2270"/>
              </a:lnSpc>
              <a:spcBef>
                <a:spcPts val="1485"/>
              </a:spcBef>
              <a:buChar char="•"/>
              <a:tabLst>
                <a:tab pos="185420" algn="l"/>
              </a:tabLst>
            </a:pPr>
            <a:r>
              <a:rPr sz="2100" spc="-170" dirty="0">
                <a:solidFill>
                  <a:srgbClr val="2D2F92"/>
                </a:solidFill>
                <a:latin typeface="Arial"/>
                <a:cs typeface="Arial"/>
              </a:rPr>
              <a:t>Nossa </a:t>
            </a:r>
            <a:r>
              <a:rPr sz="2100" spc="-50" dirty="0">
                <a:solidFill>
                  <a:srgbClr val="2D2F92"/>
                </a:solidFill>
                <a:latin typeface="Arial"/>
                <a:cs typeface="Arial"/>
              </a:rPr>
              <a:t>prioridade </a:t>
            </a:r>
            <a:r>
              <a:rPr sz="2100" spc="-125" dirty="0">
                <a:solidFill>
                  <a:srgbClr val="2D2F92"/>
                </a:solidFill>
                <a:latin typeface="Arial"/>
                <a:cs typeface="Arial"/>
              </a:rPr>
              <a:t>é </a:t>
            </a:r>
            <a:r>
              <a:rPr sz="2100" spc="-65" dirty="0">
                <a:solidFill>
                  <a:srgbClr val="2D2F92"/>
                </a:solidFill>
                <a:latin typeface="Arial"/>
                <a:cs typeface="Arial"/>
              </a:rPr>
              <a:t>o </a:t>
            </a:r>
            <a:r>
              <a:rPr sz="2100" spc="-95" dirty="0">
                <a:solidFill>
                  <a:srgbClr val="2D2F92"/>
                </a:solidFill>
                <a:latin typeface="Arial"/>
                <a:cs typeface="Arial"/>
              </a:rPr>
              <a:t>acompanhamento </a:t>
            </a:r>
            <a:r>
              <a:rPr sz="2100" spc="-114" dirty="0">
                <a:solidFill>
                  <a:srgbClr val="2D2F92"/>
                </a:solidFill>
                <a:latin typeface="Arial"/>
                <a:cs typeface="Arial"/>
              </a:rPr>
              <a:t>da </a:t>
            </a:r>
            <a:r>
              <a:rPr sz="2100" spc="-90" dirty="0">
                <a:solidFill>
                  <a:srgbClr val="2D2F92"/>
                </a:solidFill>
                <a:latin typeface="Arial"/>
                <a:cs typeface="Arial"/>
              </a:rPr>
              <a:t>produção </a:t>
            </a:r>
            <a:r>
              <a:rPr sz="2100" spc="-45" dirty="0">
                <a:solidFill>
                  <a:srgbClr val="2D2F92"/>
                </a:solidFill>
                <a:latin typeface="Arial"/>
                <a:cs typeface="Arial"/>
              </a:rPr>
              <a:t>quantitativa  </a:t>
            </a:r>
            <a:r>
              <a:rPr sz="2100" spc="-75" dirty="0">
                <a:solidFill>
                  <a:srgbClr val="2D2F92"/>
                </a:solidFill>
                <a:latin typeface="Arial"/>
                <a:cs typeface="Arial"/>
              </a:rPr>
              <a:t>contratada </a:t>
            </a:r>
            <a:r>
              <a:rPr sz="2100" spc="-125" dirty="0">
                <a:solidFill>
                  <a:srgbClr val="2D2F92"/>
                </a:solidFill>
                <a:latin typeface="Arial"/>
                <a:cs typeface="Arial"/>
              </a:rPr>
              <a:t>e </a:t>
            </a:r>
            <a:r>
              <a:rPr sz="2100" spc="-200" dirty="0">
                <a:solidFill>
                  <a:srgbClr val="2D2F92"/>
                </a:solidFill>
                <a:latin typeface="Arial"/>
                <a:cs typeface="Arial"/>
              </a:rPr>
              <a:t>as </a:t>
            </a:r>
            <a:r>
              <a:rPr sz="2100" spc="-100" dirty="0">
                <a:solidFill>
                  <a:srgbClr val="2D2F92"/>
                </a:solidFill>
                <a:latin typeface="Arial"/>
                <a:cs typeface="Arial"/>
              </a:rPr>
              <a:t>características </a:t>
            </a:r>
            <a:r>
              <a:rPr sz="2100" spc="-65" dirty="0">
                <a:solidFill>
                  <a:srgbClr val="2D2F92"/>
                </a:solidFill>
                <a:latin typeface="Arial"/>
                <a:cs typeface="Arial"/>
              </a:rPr>
              <a:t>qualitativas </a:t>
            </a:r>
            <a:r>
              <a:rPr sz="2100" spc="-125" dirty="0">
                <a:solidFill>
                  <a:srgbClr val="2D2F92"/>
                </a:solidFill>
                <a:latin typeface="Arial"/>
                <a:cs typeface="Arial"/>
              </a:rPr>
              <a:t>dos </a:t>
            </a:r>
            <a:r>
              <a:rPr sz="2100" spc="-85" dirty="0">
                <a:solidFill>
                  <a:srgbClr val="2D2F92"/>
                </a:solidFill>
                <a:latin typeface="Arial"/>
                <a:cs typeface="Arial"/>
              </a:rPr>
              <a:t>resultados</a:t>
            </a:r>
            <a:r>
              <a:rPr sz="2100" spc="-65" dirty="0">
                <a:solidFill>
                  <a:srgbClr val="2D2F92"/>
                </a:solidFill>
                <a:latin typeface="Arial"/>
                <a:cs typeface="Arial"/>
              </a:rPr>
              <a:t> </a:t>
            </a:r>
            <a:r>
              <a:rPr sz="2100" spc="-120" dirty="0">
                <a:solidFill>
                  <a:srgbClr val="2D2F92"/>
                </a:solidFill>
                <a:latin typeface="Arial"/>
                <a:cs typeface="Arial"/>
              </a:rPr>
              <a:t>alcançados.</a:t>
            </a:r>
            <a:endParaRPr sz="21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42466" y="682498"/>
            <a:ext cx="272796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40" dirty="0"/>
              <a:t>Me</a:t>
            </a:r>
            <a:r>
              <a:rPr spc="10" dirty="0"/>
              <a:t>t</a:t>
            </a:r>
            <a:r>
              <a:rPr spc="-305" dirty="0"/>
              <a:t>odolo</a:t>
            </a:r>
            <a:r>
              <a:rPr spc="-340" dirty="0"/>
              <a:t>g</a:t>
            </a:r>
            <a:r>
              <a:rPr spc="-195" dirty="0"/>
              <a:t>ia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74825" y="682498"/>
            <a:ext cx="203644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60" dirty="0"/>
              <a:t>Obj</a:t>
            </a:r>
            <a:r>
              <a:rPr spc="-270" dirty="0"/>
              <a:t>e</a:t>
            </a:r>
            <a:r>
              <a:rPr spc="-110" dirty="0"/>
              <a:t>ti</a:t>
            </a:r>
            <a:r>
              <a:rPr spc="-235" dirty="0"/>
              <a:t>v</a:t>
            </a:r>
            <a:r>
              <a:rPr spc="-465" dirty="0"/>
              <a:t>os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34339" y="1986788"/>
            <a:ext cx="7911465" cy="2810641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184785" marR="5080" indent="-172085" algn="just">
              <a:lnSpc>
                <a:spcPct val="80000"/>
              </a:lnSpc>
              <a:spcBef>
                <a:spcPts val="605"/>
              </a:spcBef>
              <a:buChar char="•"/>
              <a:tabLst>
                <a:tab pos="185420" algn="l"/>
              </a:tabLst>
            </a:pPr>
            <a:r>
              <a:rPr sz="2400" spc="-55" dirty="0">
                <a:solidFill>
                  <a:srgbClr val="2D2F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Implantar </a:t>
            </a:r>
            <a:r>
              <a:rPr sz="2400" spc="-80" dirty="0">
                <a:solidFill>
                  <a:srgbClr val="2D2F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 </a:t>
            </a:r>
            <a:r>
              <a:rPr sz="2400" spc="-140" dirty="0">
                <a:solidFill>
                  <a:srgbClr val="2D2F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 </a:t>
            </a:r>
            <a:r>
              <a:rPr sz="2400" spc="-95" dirty="0">
                <a:solidFill>
                  <a:srgbClr val="2D2F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Informações </a:t>
            </a:r>
            <a:r>
              <a:rPr sz="2400" spc="-75" dirty="0">
                <a:solidFill>
                  <a:srgbClr val="2D2F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Estruturado, </a:t>
            </a:r>
            <a:r>
              <a:rPr sz="2400" spc="-90" dirty="0">
                <a:solidFill>
                  <a:srgbClr val="2D2F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Periódico </a:t>
            </a:r>
            <a:r>
              <a:rPr sz="2400" spc="-125" dirty="0">
                <a:solidFill>
                  <a:srgbClr val="2D2F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 </a:t>
            </a:r>
            <a:r>
              <a:rPr sz="2400" spc="-95" dirty="0">
                <a:solidFill>
                  <a:srgbClr val="2D2F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Permanente, </a:t>
            </a:r>
            <a:r>
              <a:rPr sz="2400" spc="-80" dirty="0">
                <a:solidFill>
                  <a:srgbClr val="2D2F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apoiando </a:t>
            </a:r>
            <a:r>
              <a:rPr sz="2400" spc="-65" dirty="0">
                <a:solidFill>
                  <a:srgbClr val="2D2F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sz="2400" spc="-80" dirty="0">
                <a:solidFill>
                  <a:srgbClr val="2D2F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desenvolvimento </a:t>
            </a:r>
            <a:r>
              <a:rPr sz="2400" spc="-125" dirty="0">
                <a:solidFill>
                  <a:srgbClr val="2D2F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sz="2400" spc="-80" dirty="0">
                <a:solidFill>
                  <a:srgbClr val="2D2F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Controle </a:t>
            </a:r>
            <a:r>
              <a:rPr sz="2400" spc="-155" dirty="0">
                <a:solidFill>
                  <a:srgbClr val="2D2F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  </a:t>
            </a:r>
            <a:r>
              <a:rPr sz="2400" spc="-140" dirty="0">
                <a:solidFill>
                  <a:srgbClr val="2D2F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Organizações, </a:t>
            </a:r>
            <a:r>
              <a:rPr sz="2400" spc="-155" dirty="0">
                <a:solidFill>
                  <a:srgbClr val="2D2F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Órgãos </a:t>
            </a:r>
            <a:r>
              <a:rPr sz="2400" spc="-90" dirty="0">
                <a:solidFill>
                  <a:srgbClr val="2D2F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Contratantes </a:t>
            </a:r>
            <a:r>
              <a:rPr sz="2400" spc="-125" dirty="0">
                <a:solidFill>
                  <a:srgbClr val="2D2F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Fiscalizadores, </a:t>
            </a:r>
            <a:r>
              <a:rPr sz="2400" spc="-90" dirty="0">
                <a:solidFill>
                  <a:srgbClr val="2D2F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pela </a:t>
            </a:r>
            <a:r>
              <a:rPr sz="2400" spc="-105" dirty="0">
                <a:solidFill>
                  <a:srgbClr val="2D2F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divulgação </a:t>
            </a:r>
            <a:r>
              <a:rPr sz="2400" spc="-110" dirty="0">
                <a:solidFill>
                  <a:srgbClr val="2D2F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 </a:t>
            </a:r>
            <a:r>
              <a:rPr sz="2400" spc="-90" dirty="0">
                <a:solidFill>
                  <a:srgbClr val="2D2F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informações </a:t>
            </a:r>
            <a:r>
              <a:rPr sz="2400" spc="-105" dirty="0">
                <a:solidFill>
                  <a:srgbClr val="2D2F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sz="2400" spc="-150" dirty="0">
                <a:solidFill>
                  <a:srgbClr val="2D2F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 </a:t>
            </a:r>
            <a:r>
              <a:rPr sz="2400" spc="-135" dirty="0">
                <a:solidFill>
                  <a:srgbClr val="2D2F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processos </a:t>
            </a:r>
            <a:r>
              <a:rPr sz="2400" spc="-95" dirty="0">
                <a:solidFill>
                  <a:srgbClr val="2D2F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sz="2400" dirty="0">
                <a:solidFill>
                  <a:srgbClr val="2D2F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55" dirty="0">
                <a:solidFill>
                  <a:srgbClr val="2D2F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melhoria.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2D2F92"/>
              </a:buClr>
              <a:buFont typeface="Arial"/>
              <a:buChar char="•"/>
            </a:pP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4785" marR="6985" indent="-172085" algn="just">
              <a:lnSpc>
                <a:spcPct val="80000"/>
              </a:lnSpc>
              <a:buChar char="•"/>
              <a:tabLst>
                <a:tab pos="185420" algn="l"/>
              </a:tabLst>
            </a:pPr>
            <a:r>
              <a:rPr sz="2400" spc="-85" dirty="0">
                <a:solidFill>
                  <a:srgbClr val="2D2F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Estimular </a:t>
            </a:r>
            <a:r>
              <a:rPr sz="2400" spc="-125" dirty="0">
                <a:solidFill>
                  <a:srgbClr val="2D2F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sz="2400" spc="-90" dirty="0" err="1" smtClean="0">
                <a:solidFill>
                  <a:srgbClr val="2D2F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capacitar</a:t>
            </a:r>
            <a:r>
              <a:rPr lang="pt-BR" sz="2400" spc="-90" dirty="0" smtClean="0">
                <a:solidFill>
                  <a:srgbClr val="2D2F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</a:t>
            </a:r>
            <a:r>
              <a:rPr sz="2400" spc="-100" dirty="0" smtClean="0">
                <a:solidFill>
                  <a:srgbClr val="2D2F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175" dirty="0">
                <a:solidFill>
                  <a:srgbClr val="2D2F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Saúde </a:t>
            </a:r>
            <a:r>
              <a:rPr sz="2400" spc="-105" dirty="0">
                <a:solidFill>
                  <a:srgbClr val="2D2F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sz="2400" spc="-165" dirty="0">
                <a:solidFill>
                  <a:srgbClr val="2D2F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2400" spc="-75" dirty="0">
                <a:solidFill>
                  <a:srgbClr val="2D2F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utilização </a:t>
            </a:r>
            <a:r>
              <a:rPr sz="2400" spc="-130" dirty="0">
                <a:solidFill>
                  <a:srgbClr val="2D2F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  </a:t>
            </a:r>
            <a:r>
              <a:rPr sz="2400" spc="-95" dirty="0">
                <a:solidFill>
                  <a:srgbClr val="2D2F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Indicadores </a:t>
            </a:r>
            <a:r>
              <a:rPr sz="2400" spc="-125" dirty="0">
                <a:solidFill>
                  <a:srgbClr val="2D2F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Padronizados </a:t>
            </a:r>
            <a:r>
              <a:rPr sz="2400" spc="-95" dirty="0">
                <a:solidFill>
                  <a:srgbClr val="2D2F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</a:t>
            </a:r>
            <a:r>
              <a:rPr sz="2400" spc="-65" dirty="0">
                <a:solidFill>
                  <a:srgbClr val="2D2F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ferramenta </a:t>
            </a:r>
            <a:r>
              <a:rPr sz="2400" spc="-90" dirty="0">
                <a:solidFill>
                  <a:srgbClr val="2D2F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gerencial </a:t>
            </a:r>
            <a:r>
              <a:rPr sz="2400" spc="-125" dirty="0">
                <a:solidFill>
                  <a:srgbClr val="2D2F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sz="2400" spc="-50" dirty="0">
                <a:solidFill>
                  <a:srgbClr val="2D2F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criar  </a:t>
            </a:r>
            <a:r>
              <a:rPr sz="2400" spc="-80" dirty="0">
                <a:solidFill>
                  <a:srgbClr val="2D2F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referenciais </a:t>
            </a:r>
            <a:r>
              <a:rPr sz="2400" spc="-120" dirty="0">
                <a:solidFill>
                  <a:srgbClr val="2D2F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adequados </a:t>
            </a:r>
            <a:r>
              <a:rPr sz="2400" spc="-95" dirty="0">
                <a:solidFill>
                  <a:srgbClr val="2D2F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visando </a:t>
            </a:r>
            <a:r>
              <a:rPr sz="2400" spc="-165" dirty="0">
                <a:solidFill>
                  <a:srgbClr val="2D2F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sz="2400" spc="-140" dirty="0">
                <a:solidFill>
                  <a:srgbClr val="2D2F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execução </a:t>
            </a:r>
            <a:r>
              <a:rPr sz="2400" spc="-95" dirty="0">
                <a:solidFill>
                  <a:srgbClr val="2D2F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sz="2400" spc="-120" dirty="0">
                <a:solidFill>
                  <a:srgbClr val="2D2F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análises </a:t>
            </a:r>
            <a:r>
              <a:rPr sz="2400" spc="-100" dirty="0">
                <a:solidFill>
                  <a:srgbClr val="2D2F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comparativas  </a:t>
            </a:r>
            <a:r>
              <a:rPr sz="2400" spc="-114" dirty="0">
                <a:solidFill>
                  <a:srgbClr val="2D2F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assistenciais </a:t>
            </a:r>
            <a:r>
              <a:rPr sz="2400" spc="-125" dirty="0">
                <a:solidFill>
                  <a:srgbClr val="2D2F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2400" spc="-80" dirty="0">
                <a:solidFill>
                  <a:srgbClr val="2D2F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85" dirty="0">
                <a:solidFill>
                  <a:srgbClr val="2D2F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financeiras.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48689" y="1431797"/>
            <a:ext cx="3599815" cy="4326313"/>
          </a:xfrm>
          <a:prstGeom prst="rect">
            <a:avLst/>
          </a:prstGeom>
          <a:ln w="28955">
            <a:solidFill>
              <a:srgbClr val="4471C4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355600">
              <a:lnSpc>
                <a:spcPts val="2495"/>
              </a:lnSpc>
            </a:pPr>
            <a:r>
              <a:rPr sz="2100" b="1" u="heavy" spc="-340" dirty="0">
                <a:solidFill>
                  <a:srgbClr val="2D2F92"/>
                </a:solidFill>
                <a:uFill>
                  <a:solidFill>
                    <a:srgbClr val="2D2F92"/>
                  </a:solidFill>
                </a:uFill>
                <a:latin typeface="Arial"/>
                <a:cs typeface="Arial"/>
              </a:rPr>
              <a:t>GESTÃO </a:t>
            </a:r>
            <a:r>
              <a:rPr sz="2100" b="1" u="heavy" spc="-245" dirty="0">
                <a:solidFill>
                  <a:srgbClr val="2D2F92"/>
                </a:solidFill>
                <a:uFill>
                  <a:solidFill>
                    <a:srgbClr val="2D2F92"/>
                  </a:solidFill>
                </a:uFill>
                <a:latin typeface="Arial"/>
                <a:cs typeface="Arial"/>
              </a:rPr>
              <a:t>DA</a:t>
            </a:r>
            <a:r>
              <a:rPr sz="2100" b="1" u="heavy" spc="-140" dirty="0">
                <a:solidFill>
                  <a:srgbClr val="2D2F92"/>
                </a:solidFill>
                <a:uFill>
                  <a:solidFill>
                    <a:srgbClr val="2D2F92"/>
                  </a:solidFill>
                </a:uFill>
                <a:latin typeface="Arial"/>
                <a:cs typeface="Arial"/>
              </a:rPr>
              <a:t> </a:t>
            </a:r>
            <a:r>
              <a:rPr sz="2100" b="1" u="heavy" spc="-215" dirty="0">
                <a:solidFill>
                  <a:srgbClr val="2D2F92"/>
                </a:solidFill>
                <a:uFill>
                  <a:solidFill>
                    <a:srgbClr val="2D2F92"/>
                  </a:solidFill>
                </a:uFill>
                <a:latin typeface="Arial"/>
                <a:cs typeface="Arial"/>
              </a:rPr>
              <a:t>INFORMAÇÃO</a:t>
            </a:r>
            <a:endParaRPr sz="21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100" dirty="0">
              <a:latin typeface="Times New Roman"/>
              <a:cs typeface="Times New Roman"/>
            </a:endParaRPr>
          </a:p>
          <a:p>
            <a:pPr marL="262255" marR="416559" indent="-172085">
              <a:lnSpc>
                <a:spcPct val="90000"/>
              </a:lnSpc>
              <a:spcBef>
                <a:spcPts val="1470"/>
              </a:spcBef>
              <a:buSzPct val="94736"/>
              <a:buFont typeface="Wingdings"/>
              <a:buChar char=""/>
              <a:tabLst>
                <a:tab pos="306070" algn="l"/>
              </a:tabLst>
            </a:pPr>
            <a:r>
              <a:rPr sz="1900" spc="-204" dirty="0">
                <a:solidFill>
                  <a:srgbClr val="2D2F92"/>
                </a:solidFill>
                <a:latin typeface="Arial"/>
                <a:cs typeface="Arial"/>
              </a:rPr>
              <a:t>ACOMPANHAMENTO </a:t>
            </a:r>
            <a:r>
              <a:rPr sz="1900" spc="-345" dirty="0">
                <a:solidFill>
                  <a:srgbClr val="2D2F92"/>
                </a:solidFill>
                <a:latin typeface="Arial"/>
                <a:cs typeface="Arial"/>
              </a:rPr>
              <a:t>E  </a:t>
            </a:r>
            <a:r>
              <a:rPr sz="1900" spc="-225" dirty="0">
                <a:solidFill>
                  <a:srgbClr val="2D2F92"/>
                </a:solidFill>
                <a:latin typeface="Arial"/>
                <a:cs typeface="Arial"/>
              </a:rPr>
              <a:t>AVALIAÇÃO </a:t>
            </a:r>
            <a:r>
              <a:rPr sz="1900" spc="-275" dirty="0">
                <a:solidFill>
                  <a:srgbClr val="2D2F92"/>
                </a:solidFill>
                <a:latin typeface="Arial"/>
                <a:cs typeface="Arial"/>
              </a:rPr>
              <a:t>DE </a:t>
            </a:r>
            <a:r>
              <a:rPr sz="1900" spc="-290" dirty="0" smtClean="0">
                <a:solidFill>
                  <a:srgbClr val="2D2F92"/>
                </a:solidFill>
                <a:latin typeface="Arial"/>
                <a:cs typeface="Arial"/>
              </a:rPr>
              <a:t>CONTRATOS</a:t>
            </a:r>
            <a:r>
              <a:rPr lang="pt-BR" sz="1900" spc="-290" dirty="0" smtClean="0">
                <a:solidFill>
                  <a:srgbClr val="2D2F92"/>
                </a:solidFill>
                <a:latin typeface="Arial"/>
                <a:cs typeface="Arial"/>
              </a:rPr>
              <a:t> </a:t>
            </a:r>
            <a:r>
              <a:rPr sz="1900" spc="-290" dirty="0" smtClean="0">
                <a:solidFill>
                  <a:srgbClr val="2D2F92"/>
                </a:solidFill>
                <a:latin typeface="Arial"/>
                <a:cs typeface="Arial"/>
              </a:rPr>
              <a:t> </a:t>
            </a:r>
            <a:r>
              <a:rPr sz="1900" spc="-345" dirty="0">
                <a:solidFill>
                  <a:srgbClr val="2D2F92"/>
                </a:solidFill>
                <a:latin typeface="Arial"/>
                <a:cs typeface="Arial"/>
              </a:rPr>
              <a:t>E  </a:t>
            </a:r>
            <a:r>
              <a:rPr sz="1900" spc="-229" dirty="0">
                <a:solidFill>
                  <a:srgbClr val="2D2F92"/>
                </a:solidFill>
                <a:latin typeface="Arial"/>
                <a:cs typeface="Arial"/>
              </a:rPr>
              <a:t>PLANEJAMENTO</a:t>
            </a:r>
            <a:r>
              <a:rPr sz="1900" spc="-80" dirty="0">
                <a:solidFill>
                  <a:srgbClr val="2D2F92"/>
                </a:solidFill>
                <a:latin typeface="Arial"/>
                <a:cs typeface="Arial"/>
              </a:rPr>
              <a:t> </a:t>
            </a:r>
            <a:r>
              <a:rPr sz="1900" spc="-180" dirty="0">
                <a:solidFill>
                  <a:srgbClr val="2D2F92"/>
                </a:solidFill>
                <a:latin typeface="Arial"/>
                <a:cs typeface="Arial"/>
              </a:rPr>
              <a:t>MUNICIPAL</a:t>
            </a:r>
            <a:endParaRPr sz="1900" dirty="0">
              <a:latin typeface="Arial"/>
              <a:cs typeface="Arial"/>
            </a:endParaRPr>
          </a:p>
          <a:p>
            <a:pPr marL="262255" marR="398780" indent="-172085">
              <a:lnSpc>
                <a:spcPts val="2050"/>
              </a:lnSpc>
              <a:spcBef>
                <a:spcPts val="819"/>
              </a:spcBef>
              <a:buSzPct val="94736"/>
              <a:buFont typeface="Wingdings"/>
              <a:buChar char=""/>
              <a:tabLst>
                <a:tab pos="306070" algn="l"/>
              </a:tabLst>
            </a:pPr>
            <a:r>
              <a:rPr sz="1900" spc="-235" dirty="0">
                <a:solidFill>
                  <a:srgbClr val="2D2F92"/>
                </a:solidFill>
                <a:latin typeface="Arial"/>
                <a:cs typeface="Arial"/>
              </a:rPr>
              <a:t>INDICADORES </a:t>
            </a:r>
            <a:r>
              <a:rPr sz="1900" spc="-280" dirty="0">
                <a:solidFill>
                  <a:srgbClr val="2D2F92"/>
                </a:solidFill>
                <a:latin typeface="Arial"/>
                <a:cs typeface="Arial"/>
              </a:rPr>
              <a:t>DE </a:t>
            </a:r>
            <a:r>
              <a:rPr sz="1900" spc="-225" dirty="0">
                <a:solidFill>
                  <a:srgbClr val="2D2F92"/>
                </a:solidFill>
                <a:latin typeface="Arial"/>
                <a:cs typeface="Arial"/>
              </a:rPr>
              <a:t>ATIVIDADES  </a:t>
            </a:r>
            <a:r>
              <a:rPr sz="1900" spc="-245" dirty="0">
                <a:solidFill>
                  <a:srgbClr val="2D2F92"/>
                </a:solidFill>
                <a:latin typeface="Arial"/>
                <a:cs typeface="Arial"/>
              </a:rPr>
              <a:t>ASSISTENCIAIS</a:t>
            </a:r>
            <a:endParaRPr sz="1900" dirty="0">
              <a:latin typeface="Arial"/>
              <a:cs typeface="Arial"/>
            </a:endParaRPr>
          </a:p>
          <a:p>
            <a:pPr marL="305435" indent="-215265">
              <a:lnSpc>
                <a:spcPts val="2170"/>
              </a:lnSpc>
              <a:spcBef>
                <a:spcPts val="550"/>
              </a:spcBef>
              <a:buSzPct val="94736"/>
              <a:buFont typeface="Wingdings"/>
              <a:buChar char=""/>
              <a:tabLst>
                <a:tab pos="306070" algn="l"/>
              </a:tabLst>
            </a:pPr>
            <a:r>
              <a:rPr sz="1900" spc="-245" dirty="0">
                <a:solidFill>
                  <a:srgbClr val="2D2F92"/>
                </a:solidFill>
                <a:latin typeface="Arial"/>
                <a:cs typeface="Arial"/>
              </a:rPr>
              <a:t>DESDOBRAMENTO </a:t>
            </a:r>
            <a:r>
              <a:rPr sz="1900" spc="-275" dirty="0">
                <a:solidFill>
                  <a:srgbClr val="2D2F92"/>
                </a:solidFill>
                <a:latin typeface="Arial"/>
                <a:cs typeface="Arial"/>
              </a:rPr>
              <a:t>DE</a:t>
            </a:r>
            <a:r>
              <a:rPr sz="1900" spc="-204" dirty="0">
                <a:solidFill>
                  <a:srgbClr val="2D2F92"/>
                </a:solidFill>
                <a:latin typeface="Arial"/>
                <a:cs typeface="Arial"/>
              </a:rPr>
              <a:t> </a:t>
            </a:r>
            <a:r>
              <a:rPr sz="1900" spc="-254" dirty="0">
                <a:solidFill>
                  <a:srgbClr val="2D2F92"/>
                </a:solidFill>
                <a:latin typeface="Arial"/>
                <a:cs typeface="Arial"/>
              </a:rPr>
              <a:t>METAS</a:t>
            </a:r>
            <a:endParaRPr sz="1900" dirty="0">
              <a:latin typeface="Arial"/>
              <a:cs typeface="Arial"/>
            </a:endParaRPr>
          </a:p>
          <a:p>
            <a:pPr marL="262255">
              <a:lnSpc>
                <a:spcPts val="2170"/>
              </a:lnSpc>
            </a:pPr>
            <a:r>
              <a:rPr sz="1900" spc="-195" dirty="0">
                <a:solidFill>
                  <a:srgbClr val="2D2F92"/>
                </a:solidFill>
                <a:latin typeface="Arial"/>
                <a:cs typeface="Arial"/>
              </a:rPr>
              <a:t>INSTITUCIONAIS </a:t>
            </a:r>
            <a:r>
              <a:rPr sz="1900" spc="-345" dirty="0">
                <a:solidFill>
                  <a:srgbClr val="2D2F92"/>
                </a:solidFill>
                <a:latin typeface="Arial"/>
                <a:cs typeface="Arial"/>
              </a:rPr>
              <a:t>E</a:t>
            </a:r>
            <a:r>
              <a:rPr sz="1900" spc="-204" dirty="0">
                <a:solidFill>
                  <a:srgbClr val="2D2F92"/>
                </a:solidFill>
                <a:latin typeface="Arial"/>
                <a:cs typeface="Arial"/>
              </a:rPr>
              <a:t> </a:t>
            </a:r>
            <a:r>
              <a:rPr sz="1900" spc="-250" dirty="0">
                <a:solidFill>
                  <a:srgbClr val="2D2F92"/>
                </a:solidFill>
                <a:latin typeface="Arial"/>
                <a:cs typeface="Arial"/>
              </a:rPr>
              <a:t>GERENCIAIS</a:t>
            </a:r>
            <a:endParaRPr sz="1900" dirty="0">
              <a:latin typeface="Arial"/>
              <a:cs typeface="Arial"/>
            </a:endParaRPr>
          </a:p>
          <a:p>
            <a:pPr marL="262255" marR="290195" indent="-172085">
              <a:lnSpc>
                <a:spcPct val="90000"/>
              </a:lnSpc>
              <a:spcBef>
                <a:spcPts val="805"/>
              </a:spcBef>
              <a:buSzPct val="94736"/>
              <a:buFont typeface="Wingdings"/>
              <a:buChar char=""/>
              <a:tabLst>
                <a:tab pos="306070" algn="l"/>
              </a:tabLst>
            </a:pPr>
            <a:r>
              <a:rPr sz="1900" spc="-200" dirty="0">
                <a:solidFill>
                  <a:srgbClr val="2D2F92"/>
                </a:solidFill>
                <a:latin typeface="Arial"/>
                <a:cs typeface="Arial"/>
              </a:rPr>
              <a:t>INFORMAÇÃO </a:t>
            </a:r>
            <a:r>
              <a:rPr sz="1900" spc="-225" dirty="0">
                <a:solidFill>
                  <a:srgbClr val="2D2F92"/>
                </a:solidFill>
                <a:latin typeface="Arial"/>
                <a:cs typeface="Arial"/>
              </a:rPr>
              <a:t>SISTEMATIZADA  </a:t>
            </a:r>
            <a:r>
              <a:rPr sz="1900" spc="-280" dirty="0">
                <a:solidFill>
                  <a:srgbClr val="2D2F92"/>
                </a:solidFill>
                <a:latin typeface="Arial"/>
                <a:cs typeface="Arial"/>
              </a:rPr>
              <a:t>PARA </a:t>
            </a:r>
            <a:r>
              <a:rPr sz="1900" spc="-265" dirty="0">
                <a:solidFill>
                  <a:srgbClr val="2D2F92"/>
                </a:solidFill>
                <a:latin typeface="Arial"/>
                <a:cs typeface="Arial"/>
              </a:rPr>
              <a:t>TODAS </a:t>
            </a:r>
            <a:r>
              <a:rPr sz="1900" spc="-215" dirty="0">
                <a:solidFill>
                  <a:srgbClr val="2D2F92"/>
                </a:solidFill>
                <a:latin typeface="Arial"/>
                <a:cs typeface="Arial"/>
              </a:rPr>
              <a:t>CAMADAS </a:t>
            </a:r>
            <a:r>
              <a:rPr sz="1900" spc="-204" dirty="0">
                <a:solidFill>
                  <a:srgbClr val="2D2F92"/>
                </a:solidFill>
                <a:latin typeface="Arial"/>
                <a:cs typeface="Arial"/>
              </a:rPr>
              <a:t>DA  </a:t>
            </a:r>
            <a:r>
              <a:rPr sz="1900" spc="-229" dirty="0">
                <a:solidFill>
                  <a:srgbClr val="2D2F92"/>
                </a:solidFill>
                <a:latin typeface="Arial"/>
                <a:cs typeface="Arial"/>
              </a:rPr>
              <a:t>ORGANIZAÇÃO </a:t>
            </a:r>
            <a:r>
              <a:rPr sz="1900" spc="-345" dirty="0">
                <a:solidFill>
                  <a:srgbClr val="2D2F92"/>
                </a:solidFill>
                <a:latin typeface="Arial"/>
                <a:cs typeface="Arial"/>
              </a:rPr>
              <a:t>E </a:t>
            </a:r>
            <a:r>
              <a:rPr sz="1900" spc="-285" dirty="0">
                <a:solidFill>
                  <a:srgbClr val="2D2F92"/>
                </a:solidFill>
                <a:latin typeface="Arial"/>
                <a:cs typeface="Arial"/>
              </a:rPr>
              <a:t>ORGÃOS  CONTRATANTES </a:t>
            </a:r>
            <a:r>
              <a:rPr sz="1900" spc="-135" dirty="0">
                <a:solidFill>
                  <a:srgbClr val="2D2F92"/>
                </a:solidFill>
                <a:latin typeface="Arial"/>
                <a:cs typeface="Arial"/>
              </a:rPr>
              <a:t>E/OU  </a:t>
            </a:r>
            <a:r>
              <a:rPr sz="1900" spc="-260" dirty="0">
                <a:solidFill>
                  <a:srgbClr val="2D2F92"/>
                </a:solidFill>
                <a:latin typeface="Arial"/>
                <a:cs typeface="Arial"/>
              </a:rPr>
              <a:t>FISCALIZADORES</a:t>
            </a:r>
            <a:endParaRPr sz="19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860797" y="1431797"/>
            <a:ext cx="3744595" cy="4608830"/>
          </a:xfrm>
          <a:prstGeom prst="rect">
            <a:avLst/>
          </a:prstGeom>
          <a:ln w="28955">
            <a:solidFill>
              <a:srgbClr val="4471C4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667385">
              <a:lnSpc>
                <a:spcPts val="2495"/>
              </a:lnSpc>
            </a:pPr>
            <a:r>
              <a:rPr sz="2100" b="1" u="heavy" spc="-340" dirty="0">
                <a:solidFill>
                  <a:srgbClr val="2D2F92"/>
                </a:solidFill>
                <a:uFill>
                  <a:solidFill>
                    <a:srgbClr val="2D2F92"/>
                  </a:solidFill>
                </a:uFill>
                <a:latin typeface="Arial"/>
                <a:cs typeface="Arial"/>
              </a:rPr>
              <a:t>GESTÃO</a:t>
            </a:r>
            <a:r>
              <a:rPr sz="2100" b="1" u="heavy" spc="-120" dirty="0">
                <a:solidFill>
                  <a:srgbClr val="2D2F92"/>
                </a:solidFill>
                <a:uFill>
                  <a:solidFill>
                    <a:srgbClr val="2D2F92"/>
                  </a:solidFill>
                </a:uFill>
                <a:latin typeface="Arial"/>
                <a:cs typeface="Arial"/>
              </a:rPr>
              <a:t> </a:t>
            </a:r>
            <a:r>
              <a:rPr sz="2100" b="1" u="heavy" spc="-315" dirty="0">
                <a:solidFill>
                  <a:srgbClr val="2D2F92"/>
                </a:solidFill>
                <a:uFill>
                  <a:solidFill>
                    <a:srgbClr val="2D2F92"/>
                  </a:solidFill>
                </a:uFill>
                <a:latin typeface="Arial"/>
                <a:cs typeface="Arial"/>
              </a:rPr>
              <a:t>ESTRATÉGICA</a:t>
            </a:r>
            <a:endParaRPr sz="21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100">
              <a:latin typeface="Times New Roman"/>
              <a:cs typeface="Times New Roman"/>
            </a:endParaRPr>
          </a:p>
          <a:p>
            <a:pPr marL="263525" indent="-172085">
              <a:lnSpc>
                <a:spcPts val="2165"/>
              </a:lnSpc>
              <a:spcBef>
                <a:spcPts val="1240"/>
              </a:spcBef>
              <a:buSzPct val="94736"/>
              <a:buFont typeface="Wingdings"/>
              <a:buChar char=""/>
              <a:tabLst>
                <a:tab pos="307340" algn="l"/>
              </a:tabLst>
            </a:pPr>
            <a:r>
              <a:rPr sz="1900" spc="-310" dirty="0">
                <a:solidFill>
                  <a:srgbClr val="2D2F92"/>
                </a:solidFill>
                <a:latin typeface="Arial"/>
                <a:cs typeface="Arial"/>
              </a:rPr>
              <a:t>GESTÃO </a:t>
            </a:r>
            <a:r>
              <a:rPr sz="1900" spc="-280" dirty="0">
                <a:solidFill>
                  <a:srgbClr val="2D2F92"/>
                </a:solidFill>
                <a:latin typeface="Arial"/>
                <a:cs typeface="Arial"/>
              </a:rPr>
              <a:t>DE</a:t>
            </a:r>
            <a:r>
              <a:rPr sz="1900" spc="-105" dirty="0">
                <a:solidFill>
                  <a:srgbClr val="2D2F92"/>
                </a:solidFill>
                <a:latin typeface="Arial"/>
                <a:cs typeface="Arial"/>
              </a:rPr>
              <a:t> </a:t>
            </a:r>
            <a:r>
              <a:rPr sz="1900" spc="-260" dirty="0">
                <a:solidFill>
                  <a:srgbClr val="2D2F92"/>
                </a:solidFill>
                <a:latin typeface="Arial"/>
                <a:cs typeface="Arial"/>
              </a:rPr>
              <a:t>PERFORMANCE</a:t>
            </a:r>
            <a:endParaRPr sz="1900">
              <a:latin typeface="Arial"/>
              <a:cs typeface="Arial"/>
            </a:endParaRPr>
          </a:p>
          <a:p>
            <a:pPr marL="263525">
              <a:lnSpc>
                <a:spcPts val="2165"/>
              </a:lnSpc>
            </a:pPr>
            <a:r>
              <a:rPr sz="1900" spc="-265" dirty="0">
                <a:solidFill>
                  <a:srgbClr val="2D2F92"/>
                </a:solidFill>
                <a:latin typeface="Arial"/>
                <a:cs typeface="Arial"/>
              </a:rPr>
              <a:t>CORPORATIVA</a:t>
            </a:r>
            <a:endParaRPr sz="19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900">
              <a:latin typeface="Times New Roman"/>
              <a:cs typeface="Times New Roman"/>
            </a:endParaRPr>
          </a:p>
          <a:p>
            <a:pPr marL="263525" marR="436245" indent="-172085">
              <a:lnSpc>
                <a:spcPts val="2050"/>
              </a:lnSpc>
              <a:spcBef>
                <a:spcPts val="1495"/>
              </a:spcBef>
              <a:buSzPct val="94736"/>
              <a:buFont typeface="Wingdings"/>
              <a:buChar char=""/>
              <a:tabLst>
                <a:tab pos="307340" algn="l"/>
              </a:tabLst>
            </a:pPr>
            <a:r>
              <a:rPr sz="1900" spc="-270" dirty="0">
                <a:solidFill>
                  <a:srgbClr val="2D2F92"/>
                </a:solidFill>
                <a:latin typeface="Arial"/>
                <a:cs typeface="Arial"/>
              </a:rPr>
              <a:t>FERRAMENTAS </a:t>
            </a:r>
            <a:r>
              <a:rPr sz="1900" spc="-195" dirty="0">
                <a:solidFill>
                  <a:srgbClr val="2D2F92"/>
                </a:solidFill>
                <a:latin typeface="Arial"/>
                <a:cs typeface="Arial"/>
              </a:rPr>
              <a:t>COM </a:t>
            </a:r>
            <a:r>
              <a:rPr sz="1900" spc="-285" dirty="0">
                <a:solidFill>
                  <a:srgbClr val="2D2F92"/>
                </a:solidFill>
                <a:latin typeface="Arial"/>
                <a:cs typeface="Arial"/>
              </a:rPr>
              <a:t>FOCO </a:t>
            </a:r>
            <a:r>
              <a:rPr sz="1900" spc="-160" dirty="0">
                <a:solidFill>
                  <a:srgbClr val="2D2F92"/>
                </a:solidFill>
                <a:latin typeface="Arial"/>
                <a:cs typeface="Arial"/>
              </a:rPr>
              <a:t>EM  </a:t>
            </a:r>
            <a:r>
              <a:rPr sz="1900" spc="-310" dirty="0">
                <a:solidFill>
                  <a:srgbClr val="2D2F92"/>
                </a:solidFill>
                <a:latin typeface="Arial"/>
                <a:cs typeface="Arial"/>
              </a:rPr>
              <a:t>RESULTADOS</a:t>
            </a:r>
            <a:endParaRPr sz="190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2D2F92"/>
              </a:buClr>
              <a:buFont typeface="Wingdings"/>
              <a:buChar char=""/>
            </a:pPr>
            <a:endParaRPr sz="1900">
              <a:latin typeface="Times New Roman"/>
              <a:cs typeface="Times New Roman"/>
            </a:endParaRPr>
          </a:p>
          <a:p>
            <a:pPr marL="263525" marR="265430" indent="-172085">
              <a:lnSpc>
                <a:spcPts val="2050"/>
              </a:lnSpc>
              <a:spcBef>
                <a:spcPts val="1470"/>
              </a:spcBef>
              <a:buSzPct val="94736"/>
              <a:buFont typeface="Wingdings"/>
              <a:buChar char=""/>
              <a:tabLst>
                <a:tab pos="307340" algn="l"/>
              </a:tabLst>
            </a:pPr>
            <a:r>
              <a:rPr sz="1900" spc="-250" dirty="0">
                <a:solidFill>
                  <a:srgbClr val="2D2F92"/>
                </a:solidFill>
                <a:latin typeface="Arial"/>
                <a:cs typeface="Arial"/>
              </a:rPr>
              <a:t>PLANOS </a:t>
            </a:r>
            <a:r>
              <a:rPr sz="1900" spc="-280" dirty="0">
                <a:solidFill>
                  <a:srgbClr val="2D2F92"/>
                </a:solidFill>
                <a:latin typeface="Arial"/>
                <a:cs typeface="Arial"/>
              </a:rPr>
              <a:t>DE </a:t>
            </a:r>
            <a:r>
              <a:rPr sz="1900" spc="-315" dirty="0">
                <a:solidFill>
                  <a:srgbClr val="2D2F92"/>
                </a:solidFill>
                <a:latin typeface="Arial"/>
                <a:cs typeface="Arial"/>
              </a:rPr>
              <a:t>AÇÕES </a:t>
            </a:r>
            <a:r>
              <a:rPr sz="1900" spc="-225" dirty="0">
                <a:solidFill>
                  <a:srgbClr val="2D2F92"/>
                </a:solidFill>
                <a:latin typeface="Arial"/>
                <a:cs typeface="Arial"/>
              </a:rPr>
              <a:t>VINCULADOS  </a:t>
            </a:r>
            <a:r>
              <a:rPr sz="1900" spc="-175" dirty="0">
                <a:solidFill>
                  <a:srgbClr val="2D2F92"/>
                </a:solidFill>
                <a:latin typeface="Arial"/>
                <a:cs typeface="Arial"/>
              </a:rPr>
              <a:t>A</a:t>
            </a:r>
            <a:r>
              <a:rPr sz="1900" spc="-110" dirty="0">
                <a:solidFill>
                  <a:srgbClr val="2D2F92"/>
                </a:solidFill>
                <a:latin typeface="Arial"/>
                <a:cs typeface="Arial"/>
              </a:rPr>
              <a:t> </a:t>
            </a:r>
            <a:r>
              <a:rPr sz="1900" spc="-235" dirty="0">
                <a:solidFill>
                  <a:srgbClr val="2D2F92"/>
                </a:solidFill>
                <a:latin typeface="Arial"/>
                <a:cs typeface="Arial"/>
              </a:rPr>
              <a:t>INDICADORES</a:t>
            </a:r>
            <a:endParaRPr sz="190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2D2F92"/>
              </a:buClr>
              <a:buFont typeface="Wingdings"/>
              <a:buChar char=""/>
            </a:pPr>
            <a:endParaRPr sz="1900">
              <a:latin typeface="Times New Roman"/>
              <a:cs typeface="Times New Roman"/>
            </a:endParaRPr>
          </a:p>
          <a:p>
            <a:pPr marL="306705" indent="-215265">
              <a:lnSpc>
                <a:spcPct val="100000"/>
              </a:lnSpc>
              <a:spcBef>
                <a:spcPts val="1220"/>
              </a:spcBef>
              <a:buSzPct val="94736"/>
              <a:buFont typeface="Wingdings"/>
              <a:buChar char=""/>
              <a:tabLst>
                <a:tab pos="307340" algn="l"/>
              </a:tabLst>
            </a:pPr>
            <a:r>
              <a:rPr sz="1900" spc="-195" dirty="0">
                <a:solidFill>
                  <a:srgbClr val="2D2F92"/>
                </a:solidFill>
                <a:latin typeface="Arial"/>
                <a:cs typeface="Arial"/>
              </a:rPr>
              <a:t>INICIATIVAS</a:t>
            </a:r>
            <a:r>
              <a:rPr sz="1900" spc="-160" dirty="0">
                <a:solidFill>
                  <a:srgbClr val="2D2F92"/>
                </a:solidFill>
                <a:latin typeface="Arial"/>
                <a:cs typeface="Arial"/>
              </a:rPr>
              <a:t> </a:t>
            </a:r>
            <a:r>
              <a:rPr sz="1900" spc="-300" dirty="0">
                <a:solidFill>
                  <a:srgbClr val="2D2F92"/>
                </a:solidFill>
                <a:latin typeface="Arial"/>
                <a:cs typeface="Arial"/>
              </a:rPr>
              <a:t>ESTRATÉGICAS</a:t>
            </a:r>
            <a:endParaRPr sz="1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04292" rIns="0" bIns="0" rtlCol="0">
            <a:spAutoFit/>
          </a:bodyPr>
          <a:lstStyle/>
          <a:p>
            <a:pPr marL="1640205" marR="5080" indent="-704215">
              <a:lnSpc>
                <a:spcPct val="70000"/>
              </a:lnSpc>
              <a:spcBef>
                <a:spcPts val="1535"/>
              </a:spcBef>
            </a:pPr>
            <a:r>
              <a:rPr spc="-335" dirty="0"/>
              <a:t>Gestão </a:t>
            </a:r>
            <a:r>
              <a:rPr spc="-260" dirty="0"/>
              <a:t>de </a:t>
            </a:r>
            <a:r>
              <a:rPr spc="-250" dirty="0"/>
              <a:t>contrato </a:t>
            </a:r>
            <a:r>
              <a:rPr spc="-325" dirty="0"/>
              <a:t>baseado </a:t>
            </a:r>
            <a:r>
              <a:rPr spc="-265" dirty="0"/>
              <a:t>em  </a:t>
            </a:r>
            <a:r>
              <a:rPr spc="-290" dirty="0"/>
              <a:t>Performance</a:t>
            </a:r>
            <a:r>
              <a:rPr spc="-195" dirty="0"/>
              <a:t> </a:t>
            </a:r>
            <a:r>
              <a:rPr spc="-280" dirty="0"/>
              <a:t>Corporativa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27582" y="2189734"/>
            <a:ext cx="7715884" cy="38366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indent="-172085">
              <a:lnSpc>
                <a:spcPct val="100000"/>
              </a:lnSpc>
              <a:spcBef>
                <a:spcPts val="100"/>
              </a:spcBef>
              <a:buChar char="•"/>
              <a:tabLst>
                <a:tab pos="185420" algn="l"/>
              </a:tabLst>
            </a:pPr>
            <a:r>
              <a:rPr sz="2100" spc="-55" dirty="0">
                <a:solidFill>
                  <a:srgbClr val="2D2F92"/>
                </a:solidFill>
                <a:latin typeface="Arial"/>
                <a:cs typeface="Arial"/>
              </a:rPr>
              <a:t>Melhora </a:t>
            </a:r>
            <a:r>
              <a:rPr sz="2100" spc="-165" dirty="0">
                <a:solidFill>
                  <a:srgbClr val="2D2F92"/>
                </a:solidFill>
                <a:latin typeface="Arial"/>
                <a:cs typeface="Arial"/>
              </a:rPr>
              <a:t>a </a:t>
            </a:r>
            <a:r>
              <a:rPr sz="2100" spc="-75" dirty="0">
                <a:solidFill>
                  <a:srgbClr val="2D2F92"/>
                </a:solidFill>
                <a:latin typeface="Arial"/>
                <a:cs typeface="Arial"/>
              </a:rPr>
              <a:t>tomada </a:t>
            </a:r>
            <a:r>
              <a:rPr sz="2100" spc="-95" dirty="0">
                <a:solidFill>
                  <a:srgbClr val="2D2F92"/>
                </a:solidFill>
                <a:latin typeface="Arial"/>
                <a:cs typeface="Arial"/>
              </a:rPr>
              <a:t>de</a:t>
            </a:r>
            <a:r>
              <a:rPr sz="2100" spc="-140" dirty="0">
                <a:solidFill>
                  <a:srgbClr val="2D2F92"/>
                </a:solidFill>
                <a:latin typeface="Arial"/>
                <a:cs typeface="Arial"/>
              </a:rPr>
              <a:t> </a:t>
            </a:r>
            <a:r>
              <a:rPr sz="2100" spc="-105" dirty="0">
                <a:solidFill>
                  <a:srgbClr val="2D2F92"/>
                </a:solidFill>
                <a:latin typeface="Arial"/>
                <a:cs typeface="Arial"/>
              </a:rPr>
              <a:t>decisão;</a:t>
            </a:r>
            <a:endParaRPr sz="2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2D2F92"/>
              </a:buClr>
              <a:buFont typeface="Arial"/>
              <a:buChar char="•"/>
            </a:pPr>
            <a:endParaRPr sz="3100">
              <a:latin typeface="Times New Roman"/>
              <a:cs typeface="Times New Roman"/>
            </a:endParaRPr>
          </a:p>
          <a:p>
            <a:pPr marL="184785" indent="-172085">
              <a:lnSpc>
                <a:spcPct val="100000"/>
              </a:lnSpc>
              <a:buChar char="•"/>
              <a:tabLst>
                <a:tab pos="185420" algn="l"/>
              </a:tabLst>
            </a:pPr>
            <a:r>
              <a:rPr sz="2100" spc="-60" dirty="0">
                <a:solidFill>
                  <a:srgbClr val="2D2F92"/>
                </a:solidFill>
                <a:latin typeface="Arial"/>
                <a:cs typeface="Arial"/>
              </a:rPr>
              <a:t>Minimiza </a:t>
            </a:r>
            <a:r>
              <a:rPr sz="2100" spc="-105" dirty="0">
                <a:solidFill>
                  <a:srgbClr val="2D2F92"/>
                </a:solidFill>
                <a:latin typeface="Arial"/>
                <a:cs typeface="Arial"/>
              </a:rPr>
              <a:t>incertezas </a:t>
            </a:r>
            <a:r>
              <a:rPr sz="2100" spc="-125" dirty="0">
                <a:solidFill>
                  <a:srgbClr val="2D2F92"/>
                </a:solidFill>
                <a:latin typeface="Arial"/>
                <a:cs typeface="Arial"/>
              </a:rPr>
              <a:t>e </a:t>
            </a:r>
            <a:r>
              <a:rPr sz="2100" spc="-70" dirty="0">
                <a:solidFill>
                  <a:srgbClr val="2D2F92"/>
                </a:solidFill>
                <a:latin typeface="Arial"/>
                <a:cs typeface="Arial"/>
              </a:rPr>
              <a:t>alinha </a:t>
            </a:r>
            <a:r>
              <a:rPr sz="2100" spc="-90" dirty="0">
                <a:solidFill>
                  <a:srgbClr val="2D2F92"/>
                </a:solidFill>
                <a:latin typeface="Arial"/>
                <a:cs typeface="Arial"/>
              </a:rPr>
              <a:t>Indicadores </a:t>
            </a:r>
            <a:r>
              <a:rPr sz="2100" spc="-125" dirty="0">
                <a:solidFill>
                  <a:srgbClr val="2D2F92"/>
                </a:solidFill>
                <a:latin typeface="Arial"/>
                <a:cs typeface="Arial"/>
              </a:rPr>
              <a:t>e</a:t>
            </a:r>
            <a:r>
              <a:rPr sz="2100" spc="-225" dirty="0">
                <a:solidFill>
                  <a:srgbClr val="2D2F92"/>
                </a:solidFill>
                <a:latin typeface="Arial"/>
                <a:cs typeface="Arial"/>
              </a:rPr>
              <a:t> </a:t>
            </a:r>
            <a:r>
              <a:rPr sz="2100" spc="-75" dirty="0">
                <a:solidFill>
                  <a:srgbClr val="2D2F92"/>
                </a:solidFill>
                <a:latin typeface="Arial"/>
                <a:cs typeface="Arial"/>
              </a:rPr>
              <a:t>Objetivos;</a:t>
            </a:r>
            <a:endParaRPr sz="2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2D2F92"/>
              </a:buClr>
              <a:buFont typeface="Arial"/>
              <a:buChar char="•"/>
            </a:pPr>
            <a:endParaRPr sz="3350">
              <a:latin typeface="Times New Roman"/>
              <a:cs typeface="Times New Roman"/>
            </a:endParaRPr>
          </a:p>
          <a:p>
            <a:pPr marL="184785" marR="5715" indent="-172085">
              <a:lnSpc>
                <a:spcPts val="2270"/>
              </a:lnSpc>
              <a:spcBef>
                <a:spcPts val="5"/>
              </a:spcBef>
              <a:buChar char="•"/>
              <a:tabLst>
                <a:tab pos="185420" algn="l"/>
                <a:tab pos="824865" algn="l"/>
                <a:tab pos="1351915" algn="l"/>
                <a:tab pos="2743835" algn="l"/>
                <a:tab pos="3300095" algn="l"/>
                <a:tab pos="4370070" algn="l"/>
                <a:tab pos="4638040" algn="l"/>
                <a:tab pos="5851525" algn="l"/>
                <a:tab pos="6125845" algn="l"/>
                <a:tab pos="6682740" algn="l"/>
                <a:tab pos="7196455" algn="l"/>
              </a:tabLst>
            </a:pPr>
            <a:r>
              <a:rPr sz="2100" spc="-350" dirty="0">
                <a:solidFill>
                  <a:srgbClr val="2D2F92"/>
                </a:solidFill>
                <a:latin typeface="Arial"/>
                <a:cs typeface="Arial"/>
              </a:rPr>
              <a:t>F</a:t>
            </a:r>
            <a:r>
              <a:rPr sz="2100" spc="-125" dirty="0">
                <a:solidFill>
                  <a:srgbClr val="2D2F92"/>
                </a:solidFill>
                <a:latin typeface="Arial"/>
                <a:cs typeface="Arial"/>
              </a:rPr>
              <a:t>o</a:t>
            </a:r>
            <a:r>
              <a:rPr sz="2100" spc="-130" dirty="0">
                <a:solidFill>
                  <a:srgbClr val="2D2F92"/>
                </a:solidFill>
                <a:latin typeface="Arial"/>
                <a:cs typeface="Arial"/>
              </a:rPr>
              <a:t>c</a:t>
            </a:r>
            <a:r>
              <a:rPr sz="2100" spc="-165" dirty="0">
                <a:solidFill>
                  <a:srgbClr val="2D2F92"/>
                </a:solidFill>
                <a:latin typeface="Arial"/>
                <a:cs typeface="Arial"/>
              </a:rPr>
              <a:t>a</a:t>
            </a:r>
            <a:r>
              <a:rPr sz="2100" dirty="0">
                <a:solidFill>
                  <a:srgbClr val="2D2F92"/>
                </a:solidFill>
                <a:latin typeface="Arial"/>
                <a:cs typeface="Arial"/>
              </a:rPr>
              <a:t>	</a:t>
            </a:r>
            <a:r>
              <a:rPr sz="2100" spc="-130" dirty="0">
                <a:solidFill>
                  <a:srgbClr val="2D2F92"/>
                </a:solidFill>
                <a:latin typeface="Arial"/>
                <a:cs typeface="Arial"/>
              </a:rPr>
              <a:t>no</a:t>
            </a:r>
            <a:r>
              <a:rPr sz="2100" spc="-110" dirty="0">
                <a:solidFill>
                  <a:srgbClr val="2D2F92"/>
                </a:solidFill>
                <a:latin typeface="Arial"/>
                <a:cs typeface="Arial"/>
              </a:rPr>
              <a:t>s</a:t>
            </a:r>
            <a:r>
              <a:rPr sz="2100" dirty="0">
                <a:solidFill>
                  <a:srgbClr val="2D2F92"/>
                </a:solidFill>
                <a:latin typeface="Arial"/>
                <a:cs typeface="Arial"/>
              </a:rPr>
              <a:t>	</a:t>
            </a:r>
            <a:r>
              <a:rPr sz="2100" spc="-50" dirty="0">
                <a:solidFill>
                  <a:srgbClr val="2D2F92"/>
                </a:solidFill>
                <a:latin typeface="Arial"/>
                <a:cs typeface="Arial"/>
              </a:rPr>
              <a:t>indi</a:t>
            </a:r>
            <a:r>
              <a:rPr sz="2100" spc="-80" dirty="0">
                <a:solidFill>
                  <a:srgbClr val="2D2F92"/>
                </a:solidFill>
                <a:latin typeface="Arial"/>
                <a:cs typeface="Arial"/>
              </a:rPr>
              <a:t>c</a:t>
            </a:r>
            <a:r>
              <a:rPr sz="2100" spc="-75" dirty="0">
                <a:solidFill>
                  <a:srgbClr val="2D2F92"/>
                </a:solidFill>
                <a:latin typeface="Arial"/>
                <a:cs typeface="Arial"/>
              </a:rPr>
              <a:t>ado</a:t>
            </a:r>
            <a:r>
              <a:rPr sz="2100" spc="-70" dirty="0">
                <a:solidFill>
                  <a:srgbClr val="2D2F92"/>
                </a:solidFill>
                <a:latin typeface="Arial"/>
                <a:cs typeface="Arial"/>
              </a:rPr>
              <a:t>r</a:t>
            </a:r>
            <a:r>
              <a:rPr sz="2100" spc="-180" dirty="0">
                <a:solidFill>
                  <a:srgbClr val="2D2F92"/>
                </a:solidFill>
                <a:latin typeface="Arial"/>
                <a:cs typeface="Arial"/>
              </a:rPr>
              <a:t>es</a:t>
            </a:r>
            <a:r>
              <a:rPr sz="2100" dirty="0">
                <a:solidFill>
                  <a:srgbClr val="2D2F92"/>
                </a:solidFill>
                <a:latin typeface="Arial"/>
                <a:cs typeface="Arial"/>
              </a:rPr>
              <a:t>	</a:t>
            </a:r>
            <a:r>
              <a:rPr sz="2100" spc="-85" dirty="0">
                <a:solidFill>
                  <a:srgbClr val="2D2F92"/>
                </a:solidFill>
                <a:latin typeface="Arial"/>
                <a:cs typeface="Arial"/>
              </a:rPr>
              <a:t>que</a:t>
            </a:r>
            <a:r>
              <a:rPr sz="2100" dirty="0">
                <a:solidFill>
                  <a:srgbClr val="2D2F92"/>
                </a:solidFill>
                <a:latin typeface="Arial"/>
                <a:cs typeface="Arial"/>
              </a:rPr>
              <a:t>	</a:t>
            </a:r>
            <a:r>
              <a:rPr sz="2100" spc="5" dirty="0">
                <a:solidFill>
                  <a:srgbClr val="2D2F92"/>
                </a:solidFill>
                <a:latin typeface="Arial"/>
                <a:cs typeface="Arial"/>
              </a:rPr>
              <a:t>r</a:t>
            </a:r>
            <a:r>
              <a:rPr sz="2100" spc="-150" dirty="0">
                <a:solidFill>
                  <a:srgbClr val="2D2F92"/>
                </a:solidFill>
                <a:latin typeface="Arial"/>
                <a:cs typeface="Arial"/>
              </a:rPr>
              <a:t>e</a:t>
            </a:r>
            <a:r>
              <a:rPr sz="2100" spc="-20" dirty="0">
                <a:solidFill>
                  <a:srgbClr val="2D2F92"/>
                </a:solidFill>
                <a:latin typeface="Arial"/>
                <a:cs typeface="Arial"/>
              </a:rPr>
              <a:t>fl</a:t>
            </a:r>
            <a:r>
              <a:rPr sz="2100" spc="-40" dirty="0">
                <a:solidFill>
                  <a:srgbClr val="2D2F92"/>
                </a:solidFill>
                <a:latin typeface="Arial"/>
                <a:cs typeface="Arial"/>
              </a:rPr>
              <a:t>e</a:t>
            </a:r>
            <a:r>
              <a:rPr sz="2100" spc="100" dirty="0">
                <a:solidFill>
                  <a:srgbClr val="2D2F92"/>
                </a:solidFill>
                <a:latin typeface="Arial"/>
                <a:cs typeface="Arial"/>
              </a:rPr>
              <a:t>t</a:t>
            </a:r>
            <a:r>
              <a:rPr sz="2100" spc="-100" dirty="0">
                <a:solidFill>
                  <a:srgbClr val="2D2F92"/>
                </a:solidFill>
                <a:latin typeface="Arial"/>
                <a:cs typeface="Arial"/>
              </a:rPr>
              <a:t>em</a:t>
            </a:r>
            <a:r>
              <a:rPr sz="2100" dirty="0">
                <a:solidFill>
                  <a:srgbClr val="2D2F92"/>
                </a:solidFill>
                <a:latin typeface="Arial"/>
                <a:cs typeface="Arial"/>
              </a:rPr>
              <a:t>	</a:t>
            </a:r>
            <a:r>
              <a:rPr sz="2100" spc="-165" dirty="0">
                <a:solidFill>
                  <a:srgbClr val="2D2F92"/>
                </a:solidFill>
                <a:latin typeface="Arial"/>
                <a:cs typeface="Arial"/>
              </a:rPr>
              <a:t>a</a:t>
            </a:r>
            <a:r>
              <a:rPr sz="2100" dirty="0">
                <a:solidFill>
                  <a:srgbClr val="2D2F92"/>
                </a:solidFill>
                <a:latin typeface="Arial"/>
                <a:cs typeface="Arial"/>
              </a:rPr>
              <a:t>	</a:t>
            </a:r>
            <a:r>
              <a:rPr sz="2100" spc="-190" dirty="0">
                <a:solidFill>
                  <a:srgbClr val="2D2F92"/>
                </a:solidFill>
                <a:latin typeface="Arial"/>
                <a:cs typeface="Arial"/>
              </a:rPr>
              <a:t>e</a:t>
            </a:r>
            <a:r>
              <a:rPr sz="2100" spc="-204" dirty="0">
                <a:solidFill>
                  <a:srgbClr val="2D2F92"/>
                </a:solidFill>
                <a:latin typeface="Arial"/>
                <a:cs typeface="Arial"/>
              </a:rPr>
              <a:t>s</a:t>
            </a:r>
            <a:r>
              <a:rPr sz="2100" spc="65" dirty="0">
                <a:solidFill>
                  <a:srgbClr val="2D2F92"/>
                </a:solidFill>
                <a:latin typeface="Arial"/>
                <a:cs typeface="Arial"/>
              </a:rPr>
              <a:t>t</a:t>
            </a:r>
            <a:r>
              <a:rPr sz="2100" spc="35" dirty="0">
                <a:solidFill>
                  <a:srgbClr val="2D2F92"/>
                </a:solidFill>
                <a:latin typeface="Arial"/>
                <a:cs typeface="Arial"/>
              </a:rPr>
              <a:t>r</a:t>
            </a:r>
            <a:r>
              <a:rPr sz="2100" spc="-190" dirty="0">
                <a:solidFill>
                  <a:srgbClr val="2D2F92"/>
                </a:solidFill>
                <a:latin typeface="Arial"/>
                <a:cs typeface="Arial"/>
              </a:rPr>
              <a:t>a</a:t>
            </a:r>
            <a:r>
              <a:rPr sz="2100" spc="100" dirty="0">
                <a:solidFill>
                  <a:srgbClr val="2D2F92"/>
                </a:solidFill>
                <a:latin typeface="Arial"/>
                <a:cs typeface="Arial"/>
              </a:rPr>
              <a:t>t</a:t>
            </a:r>
            <a:r>
              <a:rPr sz="2100" spc="-114" dirty="0">
                <a:solidFill>
                  <a:srgbClr val="2D2F92"/>
                </a:solidFill>
                <a:latin typeface="Arial"/>
                <a:cs typeface="Arial"/>
              </a:rPr>
              <a:t>égia</a:t>
            </a:r>
            <a:r>
              <a:rPr sz="2100" dirty="0">
                <a:solidFill>
                  <a:srgbClr val="2D2F92"/>
                </a:solidFill>
                <a:latin typeface="Arial"/>
                <a:cs typeface="Arial"/>
              </a:rPr>
              <a:t>	</a:t>
            </a:r>
            <a:r>
              <a:rPr sz="2100" spc="-125" dirty="0">
                <a:solidFill>
                  <a:srgbClr val="2D2F92"/>
                </a:solidFill>
                <a:latin typeface="Arial"/>
                <a:cs typeface="Arial"/>
              </a:rPr>
              <a:t>e</a:t>
            </a:r>
            <a:r>
              <a:rPr sz="2100" dirty="0">
                <a:solidFill>
                  <a:srgbClr val="2D2F92"/>
                </a:solidFill>
                <a:latin typeface="Arial"/>
                <a:cs typeface="Arial"/>
              </a:rPr>
              <a:t>	</a:t>
            </a:r>
            <a:r>
              <a:rPr sz="2100" spc="-85" dirty="0">
                <a:solidFill>
                  <a:srgbClr val="2D2F92"/>
                </a:solidFill>
                <a:latin typeface="Arial"/>
                <a:cs typeface="Arial"/>
              </a:rPr>
              <a:t>que</a:t>
            </a:r>
            <a:r>
              <a:rPr sz="2100" dirty="0">
                <a:solidFill>
                  <a:srgbClr val="2D2F92"/>
                </a:solidFill>
                <a:latin typeface="Arial"/>
                <a:cs typeface="Arial"/>
              </a:rPr>
              <a:t>	</a:t>
            </a:r>
            <a:r>
              <a:rPr sz="2100" spc="-155" dirty="0">
                <a:solidFill>
                  <a:srgbClr val="2D2F92"/>
                </a:solidFill>
                <a:latin typeface="Arial"/>
                <a:cs typeface="Arial"/>
              </a:rPr>
              <a:t>sã</a:t>
            </a:r>
            <a:r>
              <a:rPr sz="2100" spc="-160" dirty="0">
                <a:solidFill>
                  <a:srgbClr val="2D2F92"/>
                </a:solidFill>
                <a:latin typeface="Arial"/>
                <a:cs typeface="Arial"/>
              </a:rPr>
              <a:t>o</a:t>
            </a:r>
            <a:r>
              <a:rPr sz="2100" dirty="0">
                <a:solidFill>
                  <a:srgbClr val="2D2F92"/>
                </a:solidFill>
                <a:latin typeface="Arial"/>
                <a:cs typeface="Arial"/>
              </a:rPr>
              <a:t>	</a:t>
            </a:r>
            <a:r>
              <a:rPr sz="2100" spc="-95" dirty="0">
                <a:solidFill>
                  <a:srgbClr val="2D2F92"/>
                </a:solidFill>
                <a:latin typeface="Arial"/>
                <a:cs typeface="Arial"/>
              </a:rPr>
              <a:t>ma</a:t>
            </a:r>
            <a:r>
              <a:rPr sz="2100" spc="-50" dirty="0">
                <a:solidFill>
                  <a:srgbClr val="2D2F92"/>
                </a:solidFill>
                <a:latin typeface="Arial"/>
                <a:cs typeface="Arial"/>
              </a:rPr>
              <a:t>i</a:t>
            </a:r>
            <a:r>
              <a:rPr sz="2100" spc="-165" dirty="0">
                <a:solidFill>
                  <a:srgbClr val="2D2F92"/>
                </a:solidFill>
                <a:latin typeface="Arial"/>
                <a:cs typeface="Arial"/>
              </a:rPr>
              <a:t>s  </a:t>
            </a:r>
            <a:r>
              <a:rPr sz="2100" spc="-70" dirty="0">
                <a:solidFill>
                  <a:srgbClr val="2D2F92"/>
                </a:solidFill>
                <a:latin typeface="Arial"/>
                <a:cs typeface="Arial"/>
              </a:rPr>
              <a:t>críticos;</a:t>
            </a:r>
            <a:endParaRPr sz="210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2D2F92"/>
              </a:buClr>
              <a:buFont typeface="Arial"/>
              <a:buChar char="•"/>
            </a:pPr>
            <a:endParaRPr sz="2100">
              <a:latin typeface="Times New Roman"/>
              <a:cs typeface="Times New Roman"/>
            </a:endParaRPr>
          </a:p>
          <a:p>
            <a:pPr marL="184785" marR="5080" indent="-172085" algn="just">
              <a:lnSpc>
                <a:spcPct val="90000"/>
              </a:lnSpc>
              <a:spcBef>
                <a:spcPts val="1425"/>
              </a:spcBef>
              <a:buChar char="•"/>
              <a:tabLst>
                <a:tab pos="185420" algn="l"/>
              </a:tabLst>
            </a:pPr>
            <a:r>
              <a:rPr sz="2100" spc="-125" dirty="0">
                <a:solidFill>
                  <a:srgbClr val="2D2F92"/>
                </a:solidFill>
                <a:latin typeface="Arial"/>
                <a:cs typeface="Arial"/>
              </a:rPr>
              <a:t>Sincroniza </a:t>
            </a:r>
            <a:r>
              <a:rPr sz="2100" spc="-165" dirty="0">
                <a:solidFill>
                  <a:srgbClr val="2D2F92"/>
                </a:solidFill>
                <a:latin typeface="Arial"/>
                <a:cs typeface="Arial"/>
              </a:rPr>
              <a:t>a </a:t>
            </a:r>
            <a:r>
              <a:rPr sz="2100" spc="-114" dirty="0">
                <a:solidFill>
                  <a:srgbClr val="2D2F92"/>
                </a:solidFill>
                <a:latin typeface="Arial"/>
                <a:cs typeface="Arial"/>
              </a:rPr>
              <a:t>comunicação </a:t>
            </a:r>
            <a:r>
              <a:rPr sz="2100" spc="-155" dirty="0">
                <a:solidFill>
                  <a:srgbClr val="2D2F92"/>
                </a:solidFill>
                <a:latin typeface="Arial"/>
                <a:cs typeface="Arial"/>
              </a:rPr>
              <a:t>das </a:t>
            </a:r>
            <a:r>
              <a:rPr sz="2100" spc="-100" dirty="0">
                <a:solidFill>
                  <a:srgbClr val="2D2F92"/>
                </a:solidFill>
                <a:latin typeface="Arial"/>
                <a:cs typeface="Arial"/>
              </a:rPr>
              <a:t>metas, estratégias </a:t>
            </a:r>
            <a:r>
              <a:rPr sz="2100" spc="-125" dirty="0">
                <a:solidFill>
                  <a:srgbClr val="2D2F92"/>
                </a:solidFill>
                <a:latin typeface="Arial"/>
                <a:cs typeface="Arial"/>
              </a:rPr>
              <a:t>e </a:t>
            </a:r>
            <a:r>
              <a:rPr sz="2100" spc="-85" dirty="0">
                <a:solidFill>
                  <a:srgbClr val="2D2F92"/>
                </a:solidFill>
                <a:latin typeface="Arial"/>
                <a:cs typeface="Arial"/>
              </a:rPr>
              <a:t>indicadores  </a:t>
            </a:r>
            <a:r>
              <a:rPr sz="2100" spc="-110" dirty="0">
                <a:solidFill>
                  <a:srgbClr val="2D2F92"/>
                </a:solidFill>
                <a:latin typeface="Arial"/>
                <a:cs typeface="Arial"/>
              </a:rPr>
              <a:t>através </a:t>
            </a:r>
            <a:r>
              <a:rPr sz="2100" spc="-155" dirty="0">
                <a:solidFill>
                  <a:srgbClr val="2D2F92"/>
                </a:solidFill>
                <a:latin typeface="Arial"/>
                <a:cs typeface="Arial"/>
              </a:rPr>
              <a:t>das </a:t>
            </a:r>
            <a:r>
              <a:rPr sz="2100" spc="-120" dirty="0">
                <a:solidFill>
                  <a:srgbClr val="2D2F92"/>
                </a:solidFill>
                <a:latin typeface="Arial"/>
                <a:cs typeface="Arial"/>
              </a:rPr>
              <a:t>diversas </a:t>
            </a:r>
            <a:r>
              <a:rPr sz="2100" spc="-135" dirty="0">
                <a:solidFill>
                  <a:srgbClr val="2D2F92"/>
                </a:solidFill>
                <a:latin typeface="Arial"/>
                <a:cs typeface="Arial"/>
              </a:rPr>
              <a:t>áreas </a:t>
            </a:r>
            <a:r>
              <a:rPr sz="2100" spc="-125" dirty="0">
                <a:solidFill>
                  <a:srgbClr val="2D2F92"/>
                </a:solidFill>
                <a:latin typeface="Arial"/>
                <a:cs typeface="Arial"/>
              </a:rPr>
              <a:t>e </a:t>
            </a:r>
            <a:r>
              <a:rPr sz="2100" spc="-40" dirty="0">
                <a:solidFill>
                  <a:srgbClr val="2D2F92"/>
                </a:solidFill>
                <a:latin typeface="Arial"/>
                <a:cs typeface="Arial"/>
              </a:rPr>
              <a:t>permite </a:t>
            </a:r>
            <a:r>
              <a:rPr sz="2100" spc="-150" dirty="0">
                <a:solidFill>
                  <a:srgbClr val="2D2F92"/>
                </a:solidFill>
                <a:latin typeface="Arial"/>
                <a:cs typeface="Arial"/>
              </a:rPr>
              <a:t>aos </a:t>
            </a:r>
            <a:r>
              <a:rPr sz="2100" spc="-100" dirty="0">
                <a:solidFill>
                  <a:srgbClr val="2D2F92"/>
                </a:solidFill>
                <a:latin typeface="Arial"/>
                <a:cs typeface="Arial"/>
              </a:rPr>
              <a:t>usuários </a:t>
            </a:r>
            <a:r>
              <a:rPr sz="2100" spc="-90" dirty="0">
                <a:solidFill>
                  <a:srgbClr val="2D2F92"/>
                </a:solidFill>
                <a:latin typeface="Arial"/>
                <a:cs typeface="Arial"/>
              </a:rPr>
              <a:t>consultar, </a:t>
            </a:r>
            <a:r>
              <a:rPr sz="2100" spc="-70" dirty="0">
                <a:solidFill>
                  <a:srgbClr val="2D2F92"/>
                </a:solidFill>
                <a:latin typeface="Arial"/>
                <a:cs typeface="Arial"/>
              </a:rPr>
              <a:t>editar,  </a:t>
            </a:r>
            <a:r>
              <a:rPr sz="2100" spc="-50" dirty="0">
                <a:solidFill>
                  <a:srgbClr val="2D2F92"/>
                </a:solidFill>
                <a:latin typeface="Arial"/>
                <a:cs typeface="Arial"/>
              </a:rPr>
              <a:t>compartilhar </a:t>
            </a:r>
            <a:r>
              <a:rPr sz="2100" spc="-125" dirty="0">
                <a:solidFill>
                  <a:srgbClr val="2D2F92"/>
                </a:solidFill>
                <a:latin typeface="Arial"/>
                <a:cs typeface="Arial"/>
              </a:rPr>
              <a:t>e </a:t>
            </a:r>
            <a:r>
              <a:rPr sz="2100" spc="-55" dirty="0">
                <a:solidFill>
                  <a:srgbClr val="2D2F92"/>
                </a:solidFill>
                <a:latin typeface="Arial"/>
                <a:cs typeface="Arial"/>
              </a:rPr>
              <a:t>trabalhar </a:t>
            </a:r>
            <a:r>
              <a:rPr sz="2100" spc="-75" dirty="0">
                <a:solidFill>
                  <a:srgbClr val="2D2F92"/>
                </a:solidFill>
                <a:latin typeface="Arial"/>
                <a:cs typeface="Arial"/>
              </a:rPr>
              <a:t>simultaneamente </a:t>
            </a:r>
            <a:r>
              <a:rPr sz="2100" spc="-100" dirty="0">
                <a:solidFill>
                  <a:srgbClr val="2D2F92"/>
                </a:solidFill>
                <a:latin typeface="Arial"/>
                <a:cs typeface="Arial"/>
              </a:rPr>
              <a:t>em </a:t>
            </a:r>
            <a:r>
              <a:rPr sz="2100" spc="-105" dirty="0">
                <a:solidFill>
                  <a:srgbClr val="2D2F92"/>
                </a:solidFill>
                <a:latin typeface="Arial"/>
                <a:cs typeface="Arial"/>
              </a:rPr>
              <a:t>uma </a:t>
            </a:r>
            <a:r>
              <a:rPr sz="2100" spc="-75" dirty="0">
                <a:solidFill>
                  <a:srgbClr val="2D2F92"/>
                </a:solidFill>
                <a:latin typeface="Arial"/>
                <a:cs typeface="Arial"/>
              </a:rPr>
              <a:t>informação  </a:t>
            </a:r>
            <a:r>
              <a:rPr sz="2100" spc="-90" dirty="0">
                <a:solidFill>
                  <a:srgbClr val="2D2F92"/>
                </a:solidFill>
                <a:latin typeface="Arial"/>
                <a:cs typeface="Arial"/>
              </a:rPr>
              <a:t>comum.</a:t>
            </a:r>
            <a:endParaRPr sz="2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04292" rIns="0" bIns="0" rtlCol="0">
            <a:spAutoFit/>
          </a:bodyPr>
          <a:lstStyle/>
          <a:p>
            <a:pPr marL="3234690" marR="5080" indent="-1681480">
              <a:lnSpc>
                <a:spcPct val="70000"/>
              </a:lnSpc>
              <a:spcBef>
                <a:spcPts val="1535"/>
              </a:spcBef>
            </a:pPr>
            <a:r>
              <a:rPr spc="-295" dirty="0"/>
              <a:t>Ferramentas </a:t>
            </a:r>
            <a:r>
              <a:rPr spc="-395" dirty="0"/>
              <a:t>com </a:t>
            </a:r>
            <a:r>
              <a:rPr spc="-325" dirty="0"/>
              <a:t>foco </a:t>
            </a:r>
            <a:r>
              <a:rPr spc="-260" dirty="0"/>
              <a:t>em  </a:t>
            </a:r>
            <a:r>
              <a:rPr spc="-315" dirty="0"/>
              <a:t>Resultado</a:t>
            </a:r>
          </a:p>
        </p:txBody>
      </p:sp>
      <p:sp>
        <p:nvSpPr>
          <p:cNvPr id="3" name="object 3"/>
          <p:cNvSpPr/>
          <p:nvPr/>
        </p:nvSpPr>
        <p:spPr>
          <a:xfrm>
            <a:off x="684276" y="3069335"/>
            <a:ext cx="3456940" cy="3095625"/>
          </a:xfrm>
          <a:custGeom>
            <a:avLst/>
            <a:gdLst/>
            <a:ahLst/>
            <a:cxnLst/>
            <a:rect l="l" t="t" r="r" b="b"/>
            <a:pathLst>
              <a:path w="3456940" h="3095625">
                <a:moveTo>
                  <a:pt x="2940558" y="0"/>
                </a:moveTo>
                <a:lnTo>
                  <a:pt x="515886" y="0"/>
                </a:lnTo>
                <a:lnTo>
                  <a:pt x="468931" y="2108"/>
                </a:lnTo>
                <a:lnTo>
                  <a:pt x="423156" y="8313"/>
                </a:lnTo>
                <a:lnTo>
                  <a:pt x="378745" y="18430"/>
                </a:lnTo>
                <a:lnTo>
                  <a:pt x="335878" y="32279"/>
                </a:lnTo>
                <a:lnTo>
                  <a:pt x="294740" y="49677"/>
                </a:lnTo>
                <a:lnTo>
                  <a:pt x="255510" y="70442"/>
                </a:lnTo>
                <a:lnTo>
                  <a:pt x="218373" y="94391"/>
                </a:lnTo>
                <a:lnTo>
                  <a:pt x="183509" y="121343"/>
                </a:lnTo>
                <a:lnTo>
                  <a:pt x="151101" y="151114"/>
                </a:lnTo>
                <a:lnTo>
                  <a:pt x="121331" y="183522"/>
                </a:lnTo>
                <a:lnTo>
                  <a:pt x="94381" y="218386"/>
                </a:lnTo>
                <a:lnTo>
                  <a:pt x="70434" y="255524"/>
                </a:lnTo>
                <a:lnTo>
                  <a:pt x="49671" y="294751"/>
                </a:lnTo>
                <a:lnTo>
                  <a:pt x="32275" y="335888"/>
                </a:lnTo>
                <a:lnTo>
                  <a:pt x="18428" y="378751"/>
                </a:lnTo>
                <a:lnTo>
                  <a:pt x="8311" y="423157"/>
                </a:lnTo>
                <a:lnTo>
                  <a:pt x="2108" y="468926"/>
                </a:lnTo>
                <a:lnTo>
                  <a:pt x="0" y="515874"/>
                </a:lnTo>
                <a:lnTo>
                  <a:pt x="0" y="2579357"/>
                </a:lnTo>
                <a:lnTo>
                  <a:pt x="2108" y="2626312"/>
                </a:lnTo>
                <a:lnTo>
                  <a:pt x="8311" y="2672087"/>
                </a:lnTo>
                <a:lnTo>
                  <a:pt x="18428" y="2716498"/>
                </a:lnTo>
                <a:lnTo>
                  <a:pt x="32275" y="2759365"/>
                </a:lnTo>
                <a:lnTo>
                  <a:pt x="49671" y="2800503"/>
                </a:lnTo>
                <a:lnTo>
                  <a:pt x="70434" y="2839733"/>
                </a:lnTo>
                <a:lnTo>
                  <a:pt x="94381" y="2876870"/>
                </a:lnTo>
                <a:lnTo>
                  <a:pt x="121331" y="2911734"/>
                </a:lnTo>
                <a:lnTo>
                  <a:pt x="151101" y="2944142"/>
                </a:lnTo>
                <a:lnTo>
                  <a:pt x="183509" y="2973912"/>
                </a:lnTo>
                <a:lnTo>
                  <a:pt x="218373" y="3000862"/>
                </a:lnTo>
                <a:lnTo>
                  <a:pt x="255510" y="3024809"/>
                </a:lnTo>
                <a:lnTo>
                  <a:pt x="294740" y="3045572"/>
                </a:lnTo>
                <a:lnTo>
                  <a:pt x="335878" y="3062968"/>
                </a:lnTo>
                <a:lnTo>
                  <a:pt x="378745" y="3076815"/>
                </a:lnTo>
                <a:lnTo>
                  <a:pt x="423156" y="3086932"/>
                </a:lnTo>
                <a:lnTo>
                  <a:pt x="468931" y="3093135"/>
                </a:lnTo>
                <a:lnTo>
                  <a:pt x="515886" y="3095244"/>
                </a:lnTo>
                <a:lnTo>
                  <a:pt x="2940558" y="3095244"/>
                </a:lnTo>
                <a:lnTo>
                  <a:pt x="2987505" y="3093135"/>
                </a:lnTo>
                <a:lnTo>
                  <a:pt x="3033274" y="3086932"/>
                </a:lnTo>
                <a:lnTo>
                  <a:pt x="3077680" y="3076815"/>
                </a:lnTo>
                <a:lnTo>
                  <a:pt x="3120543" y="3062968"/>
                </a:lnTo>
                <a:lnTo>
                  <a:pt x="3161680" y="3045572"/>
                </a:lnTo>
                <a:lnTo>
                  <a:pt x="3200908" y="3024809"/>
                </a:lnTo>
                <a:lnTo>
                  <a:pt x="3238045" y="3000862"/>
                </a:lnTo>
                <a:lnTo>
                  <a:pt x="3272909" y="2973912"/>
                </a:lnTo>
                <a:lnTo>
                  <a:pt x="3305317" y="2944142"/>
                </a:lnTo>
                <a:lnTo>
                  <a:pt x="3335088" y="2911734"/>
                </a:lnTo>
                <a:lnTo>
                  <a:pt x="3362040" y="2876870"/>
                </a:lnTo>
                <a:lnTo>
                  <a:pt x="3385989" y="2839733"/>
                </a:lnTo>
                <a:lnTo>
                  <a:pt x="3406754" y="2800503"/>
                </a:lnTo>
                <a:lnTo>
                  <a:pt x="3424152" y="2759365"/>
                </a:lnTo>
                <a:lnTo>
                  <a:pt x="3438001" y="2716498"/>
                </a:lnTo>
                <a:lnTo>
                  <a:pt x="3448118" y="2672087"/>
                </a:lnTo>
                <a:lnTo>
                  <a:pt x="3454323" y="2626312"/>
                </a:lnTo>
                <a:lnTo>
                  <a:pt x="3456432" y="2579357"/>
                </a:lnTo>
                <a:lnTo>
                  <a:pt x="3456432" y="515874"/>
                </a:lnTo>
                <a:lnTo>
                  <a:pt x="3454323" y="468926"/>
                </a:lnTo>
                <a:lnTo>
                  <a:pt x="3448118" y="423157"/>
                </a:lnTo>
                <a:lnTo>
                  <a:pt x="3438001" y="378751"/>
                </a:lnTo>
                <a:lnTo>
                  <a:pt x="3424152" y="335888"/>
                </a:lnTo>
                <a:lnTo>
                  <a:pt x="3406754" y="294751"/>
                </a:lnTo>
                <a:lnTo>
                  <a:pt x="3385989" y="255524"/>
                </a:lnTo>
                <a:lnTo>
                  <a:pt x="3362040" y="218386"/>
                </a:lnTo>
                <a:lnTo>
                  <a:pt x="3335088" y="183522"/>
                </a:lnTo>
                <a:lnTo>
                  <a:pt x="3305317" y="151114"/>
                </a:lnTo>
                <a:lnTo>
                  <a:pt x="3272909" y="121343"/>
                </a:lnTo>
                <a:lnTo>
                  <a:pt x="3238045" y="94391"/>
                </a:lnTo>
                <a:lnTo>
                  <a:pt x="3200908" y="70442"/>
                </a:lnTo>
                <a:lnTo>
                  <a:pt x="3161680" y="49677"/>
                </a:lnTo>
                <a:lnTo>
                  <a:pt x="3120543" y="32279"/>
                </a:lnTo>
                <a:lnTo>
                  <a:pt x="3077680" y="18430"/>
                </a:lnTo>
                <a:lnTo>
                  <a:pt x="3033274" y="8313"/>
                </a:lnTo>
                <a:lnTo>
                  <a:pt x="2987505" y="2108"/>
                </a:lnTo>
                <a:lnTo>
                  <a:pt x="2940558" y="0"/>
                </a:lnTo>
                <a:close/>
              </a:path>
            </a:pathLst>
          </a:custGeom>
          <a:solidFill>
            <a:srgbClr val="DAE2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84276" y="3069335"/>
            <a:ext cx="3456940" cy="3095625"/>
          </a:xfrm>
          <a:custGeom>
            <a:avLst/>
            <a:gdLst/>
            <a:ahLst/>
            <a:cxnLst/>
            <a:rect l="l" t="t" r="r" b="b"/>
            <a:pathLst>
              <a:path w="3456940" h="3095625">
                <a:moveTo>
                  <a:pt x="0" y="515874"/>
                </a:moveTo>
                <a:lnTo>
                  <a:pt x="2108" y="468926"/>
                </a:lnTo>
                <a:lnTo>
                  <a:pt x="8311" y="423157"/>
                </a:lnTo>
                <a:lnTo>
                  <a:pt x="18428" y="378751"/>
                </a:lnTo>
                <a:lnTo>
                  <a:pt x="32275" y="335888"/>
                </a:lnTo>
                <a:lnTo>
                  <a:pt x="49671" y="294751"/>
                </a:lnTo>
                <a:lnTo>
                  <a:pt x="70434" y="255524"/>
                </a:lnTo>
                <a:lnTo>
                  <a:pt x="94381" y="218386"/>
                </a:lnTo>
                <a:lnTo>
                  <a:pt x="121331" y="183522"/>
                </a:lnTo>
                <a:lnTo>
                  <a:pt x="151101" y="151114"/>
                </a:lnTo>
                <a:lnTo>
                  <a:pt x="183509" y="121343"/>
                </a:lnTo>
                <a:lnTo>
                  <a:pt x="218373" y="94391"/>
                </a:lnTo>
                <a:lnTo>
                  <a:pt x="255510" y="70442"/>
                </a:lnTo>
                <a:lnTo>
                  <a:pt x="294740" y="49677"/>
                </a:lnTo>
                <a:lnTo>
                  <a:pt x="335878" y="32279"/>
                </a:lnTo>
                <a:lnTo>
                  <a:pt x="378745" y="18430"/>
                </a:lnTo>
                <a:lnTo>
                  <a:pt x="423156" y="8313"/>
                </a:lnTo>
                <a:lnTo>
                  <a:pt x="468931" y="2108"/>
                </a:lnTo>
                <a:lnTo>
                  <a:pt x="515886" y="0"/>
                </a:lnTo>
                <a:lnTo>
                  <a:pt x="2940558" y="0"/>
                </a:lnTo>
                <a:lnTo>
                  <a:pt x="2987505" y="2108"/>
                </a:lnTo>
                <a:lnTo>
                  <a:pt x="3033274" y="8313"/>
                </a:lnTo>
                <a:lnTo>
                  <a:pt x="3077680" y="18430"/>
                </a:lnTo>
                <a:lnTo>
                  <a:pt x="3120543" y="32279"/>
                </a:lnTo>
                <a:lnTo>
                  <a:pt x="3161680" y="49677"/>
                </a:lnTo>
                <a:lnTo>
                  <a:pt x="3200908" y="70442"/>
                </a:lnTo>
                <a:lnTo>
                  <a:pt x="3238045" y="94391"/>
                </a:lnTo>
                <a:lnTo>
                  <a:pt x="3272909" y="121343"/>
                </a:lnTo>
                <a:lnTo>
                  <a:pt x="3305317" y="151114"/>
                </a:lnTo>
                <a:lnTo>
                  <a:pt x="3335088" y="183522"/>
                </a:lnTo>
                <a:lnTo>
                  <a:pt x="3362040" y="218386"/>
                </a:lnTo>
                <a:lnTo>
                  <a:pt x="3385989" y="255524"/>
                </a:lnTo>
                <a:lnTo>
                  <a:pt x="3406754" y="294751"/>
                </a:lnTo>
                <a:lnTo>
                  <a:pt x="3424152" y="335888"/>
                </a:lnTo>
                <a:lnTo>
                  <a:pt x="3438001" y="378751"/>
                </a:lnTo>
                <a:lnTo>
                  <a:pt x="3448118" y="423157"/>
                </a:lnTo>
                <a:lnTo>
                  <a:pt x="3454323" y="468926"/>
                </a:lnTo>
                <a:lnTo>
                  <a:pt x="3456432" y="515874"/>
                </a:lnTo>
                <a:lnTo>
                  <a:pt x="3456432" y="2579357"/>
                </a:lnTo>
                <a:lnTo>
                  <a:pt x="3454323" y="2626312"/>
                </a:lnTo>
                <a:lnTo>
                  <a:pt x="3448118" y="2672087"/>
                </a:lnTo>
                <a:lnTo>
                  <a:pt x="3438001" y="2716498"/>
                </a:lnTo>
                <a:lnTo>
                  <a:pt x="3424152" y="2759365"/>
                </a:lnTo>
                <a:lnTo>
                  <a:pt x="3406754" y="2800503"/>
                </a:lnTo>
                <a:lnTo>
                  <a:pt x="3385989" y="2839733"/>
                </a:lnTo>
                <a:lnTo>
                  <a:pt x="3362040" y="2876870"/>
                </a:lnTo>
                <a:lnTo>
                  <a:pt x="3335088" y="2911734"/>
                </a:lnTo>
                <a:lnTo>
                  <a:pt x="3305317" y="2944142"/>
                </a:lnTo>
                <a:lnTo>
                  <a:pt x="3272909" y="2973912"/>
                </a:lnTo>
                <a:lnTo>
                  <a:pt x="3238045" y="3000862"/>
                </a:lnTo>
                <a:lnTo>
                  <a:pt x="3200908" y="3024809"/>
                </a:lnTo>
                <a:lnTo>
                  <a:pt x="3161680" y="3045572"/>
                </a:lnTo>
                <a:lnTo>
                  <a:pt x="3120543" y="3062968"/>
                </a:lnTo>
                <a:lnTo>
                  <a:pt x="3077680" y="3076815"/>
                </a:lnTo>
                <a:lnTo>
                  <a:pt x="3033274" y="3086932"/>
                </a:lnTo>
                <a:lnTo>
                  <a:pt x="2987505" y="3093135"/>
                </a:lnTo>
                <a:lnTo>
                  <a:pt x="2940558" y="3095244"/>
                </a:lnTo>
                <a:lnTo>
                  <a:pt x="515886" y="3095244"/>
                </a:lnTo>
                <a:lnTo>
                  <a:pt x="468931" y="3093135"/>
                </a:lnTo>
                <a:lnTo>
                  <a:pt x="423156" y="3086932"/>
                </a:lnTo>
                <a:lnTo>
                  <a:pt x="378745" y="3076815"/>
                </a:lnTo>
                <a:lnTo>
                  <a:pt x="335878" y="3062968"/>
                </a:lnTo>
                <a:lnTo>
                  <a:pt x="294740" y="3045572"/>
                </a:lnTo>
                <a:lnTo>
                  <a:pt x="255510" y="3024809"/>
                </a:lnTo>
                <a:lnTo>
                  <a:pt x="218373" y="3000862"/>
                </a:lnTo>
                <a:lnTo>
                  <a:pt x="183509" y="2973912"/>
                </a:lnTo>
                <a:lnTo>
                  <a:pt x="151101" y="2944142"/>
                </a:lnTo>
                <a:lnTo>
                  <a:pt x="121331" y="2911734"/>
                </a:lnTo>
                <a:lnTo>
                  <a:pt x="94381" y="2876870"/>
                </a:lnTo>
                <a:lnTo>
                  <a:pt x="70434" y="2839733"/>
                </a:lnTo>
                <a:lnTo>
                  <a:pt x="49671" y="2800503"/>
                </a:lnTo>
                <a:lnTo>
                  <a:pt x="32275" y="2759365"/>
                </a:lnTo>
                <a:lnTo>
                  <a:pt x="18428" y="2716498"/>
                </a:lnTo>
                <a:lnTo>
                  <a:pt x="8311" y="2672087"/>
                </a:lnTo>
                <a:lnTo>
                  <a:pt x="2108" y="2626312"/>
                </a:lnTo>
                <a:lnTo>
                  <a:pt x="0" y="2579357"/>
                </a:lnTo>
                <a:lnTo>
                  <a:pt x="0" y="515874"/>
                </a:lnTo>
                <a:close/>
              </a:path>
            </a:pathLst>
          </a:custGeom>
          <a:ln w="12192">
            <a:solidFill>
              <a:srgbClr val="2E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59688" y="2108072"/>
            <a:ext cx="7872095" cy="3609975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84785" marR="5080" indent="-172085">
              <a:lnSpc>
                <a:spcPts val="2270"/>
              </a:lnSpc>
              <a:spcBef>
                <a:spcPts val="380"/>
              </a:spcBef>
              <a:buChar char="•"/>
              <a:tabLst>
                <a:tab pos="185420" algn="l"/>
                <a:tab pos="1682750" algn="l"/>
                <a:tab pos="2971165" algn="l"/>
                <a:tab pos="3326129" algn="l"/>
                <a:tab pos="4792345" algn="l"/>
                <a:tab pos="6327775" algn="l"/>
                <a:tab pos="6630670" algn="l"/>
              </a:tabLst>
            </a:pPr>
            <a:r>
              <a:rPr sz="2100" spc="-190" dirty="0">
                <a:solidFill>
                  <a:srgbClr val="2D2F92"/>
                </a:solidFill>
                <a:latin typeface="Arial"/>
                <a:cs typeface="Arial"/>
              </a:rPr>
              <a:t>Co</a:t>
            </a:r>
            <a:r>
              <a:rPr sz="2100" spc="-155" dirty="0">
                <a:solidFill>
                  <a:srgbClr val="2D2F92"/>
                </a:solidFill>
                <a:latin typeface="Arial"/>
                <a:cs typeface="Arial"/>
              </a:rPr>
              <a:t>n</a:t>
            </a:r>
            <a:r>
              <a:rPr sz="2100" spc="-114" dirty="0">
                <a:solidFill>
                  <a:srgbClr val="2D2F92"/>
                </a:solidFill>
                <a:latin typeface="Arial"/>
                <a:cs typeface="Arial"/>
              </a:rPr>
              <a:t>sciênci</a:t>
            </a:r>
            <a:r>
              <a:rPr sz="2100" spc="-135" dirty="0">
                <a:solidFill>
                  <a:srgbClr val="2D2F92"/>
                </a:solidFill>
                <a:latin typeface="Arial"/>
                <a:cs typeface="Arial"/>
              </a:rPr>
              <a:t>a</a:t>
            </a:r>
            <a:r>
              <a:rPr sz="2100" dirty="0">
                <a:solidFill>
                  <a:srgbClr val="2D2F92"/>
                </a:solidFill>
                <a:latin typeface="Arial"/>
                <a:cs typeface="Arial"/>
              </a:rPr>
              <a:t>	</a:t>
            </a:r>
            <a:r>
              <a:rPr sz="2100" spc="-355" dirty="0">
                <a:solidFill>
                  <a:srgbClr val="2D2F92"/>
                </a:solidFill>
                <a:latin typeface="Arial"/>
                <a:cs typeface="Arial"/>
              </a:rPr>
              <a:t>E</a:t>
            </a:r>
            <a:r>
              <a:rPr sz="2100" spc="-295" dirty="0">
                <a:solidFill>
                  <a:srgbClr val="2D2F92"/>
                </a:solidFill>
                <a:latin typeface="Arial"/>
                <a:cs typeface="Arial"/>
              </a:rPr>
              <a:t>s</a:t>
            </a:r>
            <a:r>
              <a:rPr sz="2100" spc="65" dirty="0">
                <a:solidFill>
                  <a:srgbClr val="2D2F92"/>
                </a:solidFill>
                <a:latin typeface="Arial"/>
                <a:cs typeface="Arial"/>
              </a:rPr>
              <a:t>t</a:t>
            </a:r>
            <a:r>
              <a:rPr sz="2100" spc="35" dirty="0">
                <a:solidFill>
                  <a:srgbClr val="2D2F92"/>
                </a:solidFill>
                <a:latin typeface="Arial"/>
                <a:cs typeface="Arial"/>
              </a:rPr>
              <a:t>r</a:t>
            </a:r>
            <a:r>
              <a:rPr sz="2100" spc="-190" dirty="0">
                <a:solidFill>
                  <a:srgbClr val="2D2F92"/>
                </a:solidFill>
                <a:latin typeface="Arial"/>
                <a:cs typeface="Arial"/>
              </a:rPr>
              <a:t>a</a:t>
            </a:r>
            <a:r>
              <a:rPr sz="2100" spc="100" dirty="0">
                <a:solidFill>
                  <a:srgbClr val="2D2F92"/>
                </a:solidFill>
                <a:latin typeface="Arial"/>
                <a:cs typeface="Arial"/>
              </a:rPr>
              <a:t>t</a:t>
            </a:r>
            <a:r>
              <a:rPr sz="2100" spc="-114" dirty="0">
                <a:solidFill>
                  <a:srgbClr val="2D2F92"/>
                </a:solidFill>
                <a:latin typeface="Arial"/>
                <a:cs typeface="Arial"/>
              </a:rPr>
              <a:t>égia</a:t>
            </a:r>
            <a:r>
              <a:rPr sz="2100" dirty="0">
                <a:solidFill>
                  <a:srgbClr val="2D2F92"/>
                </a:solidFill>
                <a:latin typeface="Arial"/>
                <a:cs typeface="Arial"/>
              </a:rPr>
              <a:t>	</a:t>
            </a:r>
            <a:r>
              <a:rPr sz="2100" spc="-125" dirty="0">
                <a:solidFill>
                  <a:srgbClr val="2D2F92"/>
                </a:solidFill>
                <a:latin typeface="Arial"/>
                <a:cs typeface="Arial"/>
              </a:rPr>
              <a:t>e</a:t>
            </a:r>
            <a:r>
              <a:rPr sz="2100" dirty="0">
                <a:solidFill>
                  <a:srgbClr val="2D2F92"/>
                </a:solidFill>
                <a:latin typeface="Arial"/>
                <a:cs typeface="Arial"/>
              </a:rPr>
              <a:t>	</a:t>
            </a:r>
            <a:r>
              <a:rPr sz="2100" spc="-40" dirty="0">
                <a:solidFill>
                  <a:srgbClr val="2D2F92"/>
                </a:solidFill>
                <a:latin typeface="Arial"/>
                <a:cs typeface="Arial"/>
              </a:rPr>
              <a:t>I</a:t>
            </a:r>
            <a:r>
              <a:rPr sz="2100" spc="-105" dirty="0">
                <a:solidFill>
                  <a:srgbClr val="2D2F92"/>
                </a:solidFill>
                <a:latin typeface="Arial"/>
                <a:cs typeface="Arial"/>
              </a:rPr>
              <a:t>n</a:t>
            </a:r>
            <a:r>
              <a:rPr sz="2100" spc="100" dirty="0">
                <a:solidFill>
                  <a:srgbClr val="2D2F92"/>
                </a:solidFill>
                <a:latin typeface="Arial"/>
                <a:cs typeface="Arial"/>
              </a:rPr>
              <a:t>t</a:t>
            </a:r>
            <a:r>
              <a:rPr sz="2100" spc="-40" dirty="0">
                <a:solidFill>
                  <a:srgbClr val="2D2F92"/>
                </a:solidFill>
                <a:latin typeface="Arial"/>
                <a:cs typeface="Arial"/>
              </a:rPr>
              <a:t>el</a:t>
            </a:r>
            <a:r>
              <a:rPr sz="2100" spc="-35" dirty="0">
                <a:solidFill>
                  <a:srgbClr val="2D2F92"/>
                </a:solidFill>
                <a:latin typeface="Arial"/>
                <a:cs typeface="Arial"/>
              </a:rPr>
              <a:t>i</a:t>
            </a:r>
            <a:r>
              <a:rPr sz="2100" spc="-200" dirty="0">
                <a:solidFill>
                  <a:srgbClr val="2D2F92"/>
                </a:solidFill>
                <a:latin typeface="Arial"/>
                <a:cs typeface="Arial"/>
              </a:rPr>
              <a:t>g</a:t>
            </a:r>
            <a:r>
              <a:rPr sz="2100" spc="-100" dirty="0">
                <a:solidFill>
                  <a:srgbClr val="2D2F92"/>
                </a:solidFill>
                <a:latin typeface="Arial"/>
                <a:cs typeface="Arial"/>
              </a:rPr>
              <a:t>ência</a:t>
            </a:r>
            <a:r>
              <a:rPr sz="2100" dirty="0">
                <a:solidFill>
                  <a:srgbClr val="2D2F92"/>
                </a:solidFill>
                <a:latin typeface="Arial"/>
                <a:cs typeface="Arial"/>
              </a:rPr>
              <a:t>	</a:t>
            </a:r>
            <a:r>
              <a:rPr sz="2100" spc="-155" dirty="0">
                <a:solidFill>
                  <a:srgbClr val="2D2F92"/>
                </a:solidFill>
                <a:latin typeface="Arial"/>
                <a:cs typeface="Arial"/>
              </a:rPr>
              <a:t>Comp</a:t>
            </a:r>
            <a:r>
              <a:rPr sz="2100" spc="-145" dirty="0">
                <a:solidFill>
                  <a:srgbClr val="2D2F92"/>
                </a:solidFill>
                <a:latin typeface="Arial"/>
                <a:cs typeface="Arial"/>
              </a:rPr>
              <a:t>e</a:t>
            </a:r>
            <a:r>
              <a:rPr sz="2100" spc="70" dirty="0">
                <a:solidFill>
                  <a:srgbClr val="2D2F92"/>
                </a:solidFill>
                <a:latin typeface="Arial"/>
                <a:cs typeface="Arial"/>
              </a:rPr>
              <a:t>titi</a:t>
            </a:r>
            <a:r>
              <a:rPr sz="2100" spc="-145" dirty="0">
                <a:solidFill>
                  <a:srgbClr val="2D2F92"/>
                </a:solidFill>
                <a:latin typeface="Arial"/>
                <a:cs typeface="Arial"/>
              </a:rPr>
              <a:t>v</a:t>
            </a:r>
            <a:r>
              <a:rPr sz="2100" spc="-165" dirty="0">
                <a:solidFill>
                  <a:srgbClr val="2D2F92"/>
                </a:solidFill>
                <a:latin typeface="Arial"/>
                <a:cs typeface="Arial"/>
              </a:rPr>
              <a:t>a</a:t>
            </a:r>
            <a:r>
              <a:rPr sz="2100" dirty="0">
                <a:solidFill>
                  <a:srgbClr val="2D2F92"/>
                </a:solidFill>
                <a:latin typeface="Arial"/>
                <a:cs typeface="Arial"/>
              </a:rPr>
              <a:t>	</a:t>
            </a:r>
            <a:r>
              <a:rPr sz="2100" spc="-60" dirty="0">
                <a:solidFill>
                  <a:srgbClr val="2D2F92"/>
                </a:solidFill>
                <a:latin typeface="Arial"/>
                <a:cs typeface="Arial"/>
              </a:rPr>
              <a:t>-</a:t>
            </a:r>
            <a:r>
              <a:rPr sz="2100" dirty="0">
                <a:solidFill>
                  <a:srgbClr val="2D2F92"/>
                </a:solidFill>
                <a:latin typeface="Arial"/>
                <a:cs typeface="Arial"/>
              </a:rPr>
              <a:t>	f</a:t>
            </a:r>
            <a:r>
              <a:rPr sz="2100" spc="-75" dirty="0">
                <a:solidFill>
                  <a:srgbClr val="2D2F92"/>
                </a:solidFill>
                <a:latin typeface="Arial"/>
                <a:cs typeface="Arial"/>
              </a:rPr>
              <a:t>ormula</a:t>
            </a:r>
            <a:r>
              <a:rPr sz="2100" spc="-100" dirty="0">
                <a:solidFill>
                  <a:srgbClr val="2D2F92"/>
                </a:solidFill>
                <a:latin typeface="Arial"/>
                <a:cs typeface="Arial"/>
              </a:rPr>
              <a:t>ç</a:t>
            </a:r>
            <a:r>
              <a:rPr sz="2100" spc="-85" dirty="0">
                <a:solidFill>
                  <a:srgbClr val="2D2F92"/>
                </a:solidFill>
                <a:latin typeface="Arial"/>
                <a:cs typeface="Arial"/>
              </a:rPr>
              <a:t>ão  </a:t>
            </a:r>
            <a:r>
              <a:rPr sz="2100" spc="-65" dirty="0">
                <a:solidFill>
                  <a:srgbClr val="2D2F92"/>
                </a:solidFill>
                <a:latin typeface="Arial"/>
                <a:cs typeface="Arial"/>
              </a:rPr>
              <a:t>compartilhada </a:t>
            </a:r>
            <a:r>
              <a:rPr sz="2100" spc="-125" dirty="0">
                <a:solidFill>
                  <a:srgbClr val="2D2F92"/>
                </a:solidFill>
                <a:latin typeface="Arial"/>
                <a:cs typeface="Arial"/>
              </a:rPr>
              <a:t>e </a:t>
            </a:r>
            <a:r>
              <a:rPr sz="2100" spc="-110" dirty="0">
                <a:solidFill>
                  <a:srgbClr val="2D2F92"/>
                </a:solidFill>
                <a:latin typeface="Arial"/>
                <a:cs typeface="Arial"/>
              </a:rPr>
              <a:t>comunicação </a:t>
            </a:r>
            <a:r>
              <a:rPr sz="2100" spc="-114" dirty="0">
                <a:solidFill>
                  <a:srgbClr val="2D2F92"/>
                </a:solidFill>
                <a:latin typeface="Arial"/>
                <a:cs typeface="Arial"/>
              </a:rPr>
              <a:t>da</a:t>
            </a:r>
            <a:r>
              <a:rPr sz="2100" spc="-185" dirty="0">
                <a:solidFill>
                  <a:srgbClr val="2D2F92"/>
                </a:solidFill>
                <a:latin typeface="Arial"/>
                <a:cs typeface="Arial"/>
              </a:rPr>
              <a:t> </a:t>
            </a:r>
            <a:r>
              <a:rPr sz="2100" spc="-85" dirty="0">
                <a:solidFill>
                  <a:srgbClr val="2D2F92"/>
                </a:solidFill>
                <a:latin typeface="Arial"/>
                <a:cs typeface="Arial"/>
              </a:rPr>
              <a:t>estratégia</a:t>
            </a:r>
            <a:endParaRPr sz="210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2D2F92"/>
              </a:buClr>
              <a:buFont typeface="Arial"/>
              <a:buChar char="•"/>
            </a:pPr>
            <a:endParaRPr sz="2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2D2F92"/>
              </a:buClr>
              <a:buFont typeface="Arial"/>
              <a:buChar char="•"/>
            </a:pPr>
            <a:endParaRPr sz="2250">
              <a:latin typeface="Times New Roman"/>
              <a:cs typeface="Times New Roman"/>
            </a:endParaRPr>
          </a:p>
          <a:p>
            <a:pPr marL="456565">
              <a:lnSpc>
                <a:spcPct val="100000"/>
              </a:lnSpc>
            </a:pPr>
            <a:r>
              <a:rPr sz="1800" spc="-180" dirty="0">
                <a:latin typeface="Arial"/>
                <a:cs typeface="Arial"/>
              </a:rPr>
              <a:t>As </a:t>
            </a:r>
            <a:r>
              <a:rPr sz="1800" spc="-110" dirty="0">
                <a:latin typeface="Arial"/>
                <a:cs typeface="Arial"/>
              </a:rPr>
              <a:t>organizações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105" dirty="0">
                <a:latin typeface="Arial"/>
                <a:cs typeface="Arial"/>
              </a:rPr>
              <a:t>são: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950">
              <a:latin typeface="Times New Roman"/>
              <a:cs typeface="Times New Roman"/>
            </a:endParaRPr>
          </a:p>
          <a:p>
            <a:pPr marL="266065" lvl="1">
              <a:lnSpc>
                <a:spcPct val="100000"/>
              </a:lnSpc>
              <a:buChar char="–"/>
              <a:tabLst>
                <a:tab pos="433070" algn="l"/>
              </a:tabLst>
            </a:pPr>
            <a:r>
              <a:rPr sz="1800" spc="-130" dirty="0">
                <a:latin typeface="Arial"/>
                <a:cs typeface="Arial"/>
              </a:rPr>
              <a:t>Sistemas </a:t>
            </a:r>
            <a:r>
              <a:rPr sz="1800" spc="-85" dirty="0">
                <a:latin typeface="Arial"/>
                <a:cs typeface="Arial"/>
              </a:rPr>
              <a:t>de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-80" dirty="0">
                <a:latin typeface="Arial"/>
                <a:cs typeface="Arial"/>
              </a:rPr>
              <a:t>Informações</a:t>
            </a:r>
            <a:endParaRPr sz="1800">
              <a:latin typeface="Arial"/>
              <a:cs typeface="Arial"/>
            </a:endParaRPr>
          </a:p>
          <a:p>
            <a:pPr marL="266065" lvl="1">
              <a:lnSpc>
                <a:spcPct val="100000"/>
              </a:lnSpc>
              <a:spcBef>
                <a:spcPts val="1080"/>
              </a:spcBef>
              <a:buChar char="–"/>
              <a:tabLst>
                <a:tab pos="433070" algn="l"/>
              </a:tabLst>
            </a:pPr>
            <a:r>
              <a:rPr sz="1800" spc="-130" dirty="0">
                <a:latin typeface="Arial"/>
                <a:cs typeface="Arial"/>
              </a:rPr>
              <a:t>Sistemas </a:t>
            </a:r>
            <a:r>
              <a:rPr sz="1800" spc="-85" dirty="0">
                <a:latin typeface="Arial"/>
                <a:cs typeface="Arial"/>
              </a:rPr>
              <a:t>de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-114" dirty="0">
                <a:latin typeface="Arial"/>
                <a:cs typeface="Arial"/>
              </a:rPr>
              <a:t>Comunicação</a:t>
            </a:r>
            <a:endParaRPr sz="1800">
              <a:latin typeface="Arial"/>
              <a:cs typeface="Arial"/>
            </a:endParaRPr>
          </a:p>
          <a:p>
            <a:pPr marL="266065" marR="5259705" lvl="1">
              <a:lnSpc>
                <a:spcPts val="3240"/>
              </a:lnSpc>
              <a:spcBef>
                <a:spcPts val="290"/>
              </a:spcBef>
              <a:buChar char="–"/>
              <a:tabLst>
                <a:tab pos="433070" algn="l"/>
              </a:tabLst>
            </a:pPr>
            <a:r>
              <a:rPr sz="1800" spc="-130" dirty="0">
                <a:latin typeface="Arial"/>
                <a:cs typeface="Arial"/>
              </a:rPr>
              <a:t>Sistemas </a:t>
            </a:r>
            <a:r>
              <a:rPr sz="1800" spc="-85" dirty="0">
                <a:latin typeface="Arial"/>
                <a:cs typeface="Arial"/>
              </a:rPr>
              <a:t>de </a:t>
            </a:r>
            <a:r>
              <a:rPr sz="1800" spc="-145" dirty="0">
                <a:latin typeface="Arial"/>
                <a:cs typeface="Arial"/>
              </a:rPr>
              <a:t>Tomada </a:t>
            </a:r>
            <a:r>
              <a:rPr sz="1800" spc="-85" dirty="0">
                <a:latin typeface="Arial"/>
                <a:cs typeface="Arial"/>
              </a:rPr>
              <a:t>de  </a:t>
            </a:r>
            <a:r>
              <a:rPr sz="1800" spc="-125" dirty="0">
                <a:latin typeface="Arial"/>
                <a:cs typeface="Arial"/>
              </a:rPr>
              <a:t>Decisão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242815" y="3970020"/>
            <a:ext cx="905510" cy="623570"/>
          </a:xfrm>
          <a:custGeom>
            <a:avLst/>
            <a:gdLst/>
            <a:ahLst/>
            <a:cxnLst/>
            <a:rect l="l" t="t" r="r" b="b"/>
            <a:pathLst>
              <a:path w="905510" h="623570">
                <a:moveTo>
                  <a:pt x="311658" y="0"/>
                </a:moveTo>
                <a:lnTo>
                  <a:pt x="0" y="311657"/>
                </a:lnTo>
                <a:lnTo>
                  <a:pt x="311658" y="623315"/>
                </a:lnTo>
                <a:lnTo>
                  <a:pt x="311658" y="467486"/>
                </a:lnTo>
                <a:lnTo>
                  <a:pt x="749427" y="467486"/>
                </a:lnTo>
                <a:lnTo>
                  <a:pt x="905256" y="311657"/>
                </a:lnTo>
                <a:lnTo>
                  <a:pt x="749427" y="155828"/>
                </a:lnTo>
                <a:lnTo>
                  <a:pt x="311658" y="155828"/>
                </a:lnTo>
                <a:lnTo>
                  <a:pt x="311658" y="0"/>
                </a:lnTo>
                <a:close/>
              </a:path>
              <a:path w="905510" h="623570">
                <a:moveTo>
                  <a:pt x="749427" y="467486"/>
                </a:moveTo>
                <a:lnTo>
                  <a:pt x="593598" y="467486"/>
                </a:lnTo>
                <a:lnTo>
                  <a:pt x="593598" y="623315"/>
                </a:lnTo>
                <a:lnTo>
                  <a:pt x="749427" y="467486"/>
                </a:lnTo>
                <a:close/>
              </a:path>
              <a:path w="905510" h="623570">
                <a:moveTo>
                  <a:pt x="593598" y="0"/>
                </a:moveTo>
                <a:lnTo>
                  <a:pt x="593598" y="155828"/>
                </a:lnTo>
                <a:lnTo>
                  <a:pt x="749427" y="155828"/>
                </a:lnTo>
                <a:lnTo>
                  <a:pt x="593598" y="0"/>
                </a:lnTo>
                <a:close/>
              </a:path>
            </a:pathLst>
          </a:custGeom>
          <a:solidFill>
            <a:srgbClr val="B4C6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242815" y="3970020"/>
            <a:ext cx="905510" cy="623570"/>
          </a:xfrm>
          <a:custGeom>
            <a:avLst/>
            <a:gdLst/>
            <a:ahLst/>
            <a:cxnLst/>
            <a:rect l="l" t="t" r="r" b="b"/>
            <a:pathLst>
              <a:path w="905510" h="623570">
                <a:moveTo>
                  <a:pt x="0" y="311657"/>
                </a:moveTo>
                <a:lnTo>
                  <a:pt x="311658" y="0"/>
                </a:lnTo>
                <a:lnTo>
                  <a:pt x="311658" y="155828"/>
                </a:lnTo>
                <a:lnTo>
                  <a:pt x="593598" y="155828"/>
                </a:lnTo>
                <a:lnTo>
                  <a:pt x="593598" y="0"/>
                </a:lnTo>
                <a:lnTo>
                  <a:pt x="905256" y="311657"/>
                </a:lnTo>
                <a:lnTo>
                  <a:pt x="593598" y="623315"/>
                </a:lnTo>
                <a:lnTo>
                  <a:pt x="593598" y="467486"/>
                </a:lnTo>
                <a:lnTo>
                  <a:pt x="311658" y="467486"/>
                </a:lnTo>
                <a:lnTo>
                  <a:pt x="311658" y="623315"/>
                </a:lnTo>
                <a:lnTo>
                  <a:pt x="0" y="311657"/>
                </a:lnTo>
                <a:close/>
              </a:path>
            </a:pathLst>
          </a:custGeom>
          <a:ln w="12192">
            <a:solidFill>
              <a:srgbClr val="2E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416233" y="3058774"/>
            <a:ext cx="3497362" cy="28812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79945" y="794022"/>
            <a:ext cx="8187181" cy="119199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55344" algn="l">
              <a:lnSpc>
                <a:spcPts val="4560"/>
              </a:lnSpc>
              <a:spcBef>
                <a:spcPts val="95"/>
              </a:spcBef>
            </a:pPr>
            <a:r>
              <a:rPr lang="pt-BR" sz="2800" spc="-275" dirty="0" smtClean="0"/>
              <a:t>         </a:t>
            </a:r>
            <a:r>
              <a:rPr sz="2800" spc="-275" dirty="0" err="1" smtClean="0"/>
              <a:t>Indicadores</a:t>
            </a:r>
            <a:r>
              <a:rPr sz="2800" spc="-275" dirty="0" smtClean="0"/>
              <a:t> </a:t>
            </a:r>
            <a:r>
              <a:rPr sz="2800" spc="-215" dirty="0"/>
              <a:t>e </a:t>
            </a:r>
            <a:r>
              <a:rPr sz="2800" spc="-175" dirty="0"/>
              <a:t>Metas </a:t>
            </a:r>
            <a:r>
              <a:rPr sz="2800" spc="-245" dirty="0"/>
              <a:t>de </a:t>
            </a:r>
            <a:r>
              <a:rPr sz="2800" spc="-250" dirty="0" err="1"/>
              <a:t>Contrato</a:t>
            </a:r>
            <a:r>
              <a:rPr sz="2800" dirty="0"/>
              <a:t> </a:t>
            </a:r>
            <a:r>
              <a:rPr lang="pt-BR" sz="2800" spc="-235" dirty="0" smtClean="0"/>
              <a:t/>
            </a:r>
            <a:br>
              <a:rPr lang="pt-BR" sz="2800" spc="-235" dirty="0" smtClean="0"/>
            </a:br>
            <a:r>
              <a:rPr lang="pt-BR" sz="2800" spc="-235" dirty="0" smtClean="0"/>
              <a:t>              Julho/ Agosto e Setembro</a:t>
            </a:r>
            <a:endParaRPr sz="2800" spc="-185" dirty="0"/>
          </a:p>
        </p:txBody>
      </p:sp>
      <p:sp>
        <p:nvSpPr>
          <p:cNvPr id="3" name="object 3"/>
          <p:cNvSpPr txBox="1"/>
          <p:nvPr/>
        </p:nvSpPr>
        <p:spPr>
          <a:xfrm>
            <a:off x="152401" y="1986015"/>
            <a:ext cx="8839200" cy="44441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95"/>
              </a:spcBef>
            </a:pPr>
            <a:r>
              <a:rPr sz="1600" b="1" i="1" spc="-85" dirty="0" smtClean="0">
                <a:solidFill>
                  <a:srgbClr val="2D2F92"/>
                </a:solidFill>
                <a:latin typeface="Arial"/>
                <a:cs typeface="Arial"/>
              </a:rPr>
              <a:t> </a:t>
            </a:r>
            <a:r>
              <a:rPr sz="2400" b="1" i="1" spc="-210" dirty="0">
                <a:solidFill>
                  <a:srgbClr val="2D2F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METAS </a:t>
            </a:r>
            <a:r>
              <a:rPr sz="2400" b="1" i="1" spc="-190" dirty="0" smtClean="0">
                <a:solidFill>
                  <a:srgbClr val="2D2F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QUANTITATIVAS</a:t>
            </a:r>
            <a:r>
              <a:rPr lang="pt-BR" sz="2400" b="1" i="1" spc="-190" dirty="0" smtClean="0">
                <a:solidFill>
                  <a:srgbClr val="2D2F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i="1" spc="-190" dirty="0" smtClean="0">
                <a:solidFill>
                  <a:srgbClr val="2D2F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i="1" spc="-290" dirty="0">
                <a:solidFill>
                  <a:srgbClr val="2D2F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2400" b="1" i="1" spc="-295" dirty="0">
                <a:solidFill>
                  <a:srgbClr val="2D2F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b="1" i="1" spc="-295" dirty="0" smtClean="0">
                <a:solidFill>
                  <a:srgbClr val="2D2F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sz="2400" b="1" i="1" spc="-204" dirty="0" smtClean="0">
                <a:solidFill>
                  <a:srgbClr val="2D2F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QUALITATIVAS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 algn="just">
              <a:lnSpc>
                <a:spcPct val="100000"/>
              </a:lnSpc>
              <a:tabLst>
                <a:tab pos="1021715" algn="l"/>
                <a:tab pos="1445260" algn="l"/>
                <a:tab pos="2380615" algn="l"/>
                <a:tab pos="3626485" algn="l"/>
                <a:tab pos="4231640" algn="l"/>
                <a:tab pos="4818380" algn="l"/>
                <a:tab pos="5241925" algn="l"/>
                <a:tab pos="6236335" algn="l"/>
                <a:tab pos="6659880" algn="l"/>
                <a:tab pos="7263130" algn="l"/>
                <a:tab pos="8282940" algn="l"/>
              </a:tabLst>
            </a:pPr>
            <a:r>
              <a:rPr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 indicadores são medidas- síntese que contém informações relevantes sobre determinados atributos e  dimensões	dos	</a:t>
            </a:r>
            <a:r>
              <a:rPr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processos</a:t>
            </a:r>
            <a:r>
              <a:rPr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estabelecidos	assim	como	</a:t>
            </a:r>
            <a:r>
              <a:rPr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</a:t>
            </a:r>
            <a:r>
              <a:rPr lang="pt-BR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  <a:r>
              <a:rPr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das	ações	realizadas,	sendo  imprescindível para o planejamento, organização, coordenação e avaliação das atividades desenvolvidas.  As metas quantitativas tem como objetivo mensurar o desempenho das equipes assistenciais. As metas  qualitativas visam confirmar se todas as ações necessárias para o atendimento das necessidades dos  usuários estão sendo conduzidas de forma integral. Estas metas serão avaliadas mensalmente quanto ao  </a:t>
            </a:r>
            <a:r>
              <a:rPr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seu</a:t>
            </a:r>
            <a:r>
              <a:rPr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atingimento</a:t>
            </a:r>
            <a:r>
              <a:rPr lang="pt-BR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556772" y="383811"/>
            <a:ext cx="2731007" cy="20040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652261" y="6639559"/>
            <a:ext cx="887094" cy="163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u="sng" spc="-7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3"/>
              </a:rPr>
              <a:t>Esta </a:t>
            </a:r>
            <a:r>
              <a:rPr sz="900" u="sng" spc="-4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"/>
                <a:cs typeface="Arial"/>
                <a:hlinkClick r:id="rId3"/>
              </a:rPr>
              <a:t>Foto</a:t>
            </a:r>
            <a:r>
              <a:rPr sz="900" spc="-40" dirty="0">
                <a:solidFill>
                  <a:srgbClr val="0462C1"/>
                </a:solidFill>
                <a:latin typeface="Arial"/>
                <a:cs typeface="Arial"/>
                <a:hlinkClick r:id="rId3"/>
              </a:rPr>
              <a:t> </a:t>
            </a:r>
            <a:r>
              <a:rPr sz="900" spc="-45" dirty="0">
                <a:latin typeface="Arial"/>
                <a:cs typeface="Arial"/>
              </a:rPr>
              <a:t>de</a:t>
            </a:r>
            <a:r>
              <a:rPr sz="900" spc="-105" dirty="0">
                <a:latin typeface="Arial"/>
                <a:cs typeface="Arial"/>
              </a:rPr>
              <a:t> </a:t>
            </a:r>
            <a:r>
              <a:rPr sz="900" spc="-20" dirty="0">
                <a:latin typeface="Arial"/>
                <a:cs typeface="Arial"/>
              </a:rPr>
              <a:t>Autor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0375888"/>
              </p:ext>
            </p:extLst>
          </p:nvPr>
        </p:nvGraphicFramePr>
        <p:xfrm>
          <a:off x="1066800" y="1295400"/>
          <a:ext cx="7554595" cy="46482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77390"/>
                <a:gridCol w="1136015"/>
                <a:gridCol w="1203960"/>
                <a:gridCol w="1170305"/>
                <a:gridCol w="1170305"/>
                <a:gridCol w="896620"/>
              </a:tblGrid>
              <a:tr h="11674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META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REALIZADO JULHO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REALIZADO AGOSTO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REALIZADO SETEMBRO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REALIZADO TOTAL TRIMESTRE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PERCENTUAL MÉDIO ATINGIDO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8701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Realizar no Pronto Socorro uma média de 2.200 atendimentos médicos/mês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2.323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2.257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2.055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6.355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101%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8701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Realizar observação de até 12 horas, uma média de 80 pacientes/ mês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158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152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166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476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198%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8701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Procedimentos de enfermagem, uma média de 5.000 procedimentos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8.362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7.728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7.514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23.604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157%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8701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Realizar exames de radiologia, uma média de 300 exames/ mês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504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358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347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1.209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134%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5160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653783" y="1304671"/>
            <a:ext cx="2490215" cy="47898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90473" y="1900377"/>
            <a:ext cx="7550150" cy="3812540"/>
          </a:xfrm>
          <a:prstGeom prst="rect">
            <a:avLst/>
          </a:prstGeom>
        </p:spPr>
        <p:txBody>
          <a:bodyPr vert="horz" wrap="square" lIns="0" tIns="18859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485"/>
              </a:spcBef>
            </a:pPr>
            <a:r>
              <a:rPr sz="2400" b="1" spc="-5" dirty="0">
                <a:solidFill>
                  <a:srgbClr val="2D2F92"/>
                </a:solidFill>
                <a:latin typeface="Arial"/>
                <a:cs typeface="Arial"/>
              </a:rPr>
              <a:t>Missão</a:t>
            </a:r>
            <a:endParaRPr sz="240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  <a:spcBef>
                <a:spcPts val="819"/>
              </a:spcBef>
            </a:pPr>
            <a:r>
              <a:rPr sz="1400" spc="-5" dirty="0">
                <a:solidFill>
                  <a:srgbClr val="2D2F92"/>
                </a:solidFill>
                <a:latin typeface="Arial"/>
                <a:cs typeface="Arial"/>
              </a:rPr>
              <a:t>Aprimorar</a:t>
            </a:r>
            <a:r>
              <a:rPr sz="1400" spc="340" dirty="0">
                <a:solidFill>
                  <a:srgbClr val="2D2F92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D2F92"/>
                </a:solidFill>
                <a:latin typeface="Arial"/>
                <a:cs typeface="Arial"/>
              </a:rPr>
              <a:t>a</a:t>
            </a:r>
            <a:r>
              <a:rPr sz="1400" spc="335" dirty="0">
                <a:solidFill>
                  <a:srgbClr val="2D2F92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2D2F92"/>
                </a:solidFill>
                <a:latin typeface="Arial"/>
                <a:cs typeface="Arial"/>
              </a:rPr>
              <a:t>gestão</a:t>
            </a:r>
            <a:r>
              <a:rPr sz="1400" spc="340" dirty="0">
                <a:solidFill>
                  <a:srgbClr val="2D2F92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D2F92"/>
                </a:solidFill>
                <a:latin typeface="Arial"/>
                <a:cs typeface="Arial"/>
              </a:rPr>
              <a:t>de</a:t>
            </a:r>
            <a:r>
              <a:rPr sz="1400" spc="335" dirty="0">
                <a:solidFill>
                  <a:srgbClr val="2D2F92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2D2F92"/>
                </a:solidFill>
                <a:latin typeface="Arial"/>
                <a:cs typeface="Arial"/>
              </a:rPr>
              <a:t>saúde</a:t>
            </a:r>
            <a:r>
              <a:rPr sz="1400" spc="330" dirty="0">
                <a:solidFill>
                  <a:srgbClr val="2D2F92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2D2F92"/>
                </a:solidFill>
                <a:latin typeface="Arial"/>
                <a:cs typeface="Arial"/>
              </a:rPr>
              <a:t>pública</a:t>
            </a:r>
            <a:r>
              <a:rPr sz="1400" spc="340" dirty="0">
                <a:solidFill>
                  <a:srgbClr val="2D2F92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2D2F92"/>
                </a:solidFill>
                <a:latin typeface="Arial"/>
                <a:cs typeface="Arial"/>
              </a:rPr>
              <a:t>através</a:t>
            </a:r>
            <a:r>
              <a:rPr sz="1400" spc="350" dirty="0">
                <a:solidFill>
                  <a:srgbClr val="2D2F92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D2F92"/>
                </a:solidFill>
                <a:latin typeface="Arial"/>
                <a:cs typeface="Arial"/>
              </a:rPr>
              <a:t>de</a:t>
            </a:r>
            <a:r>
              <a:rPr sz="1400" spc="335" dirty="0">
                <a:solidFill>
                  <a:srgbClr val="2D2F92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2D2F92"/>
                </a:solidFill>
                <a:latin typeface="Arial"/>
                <a:cs typeface="Arial"/>
              </a:rPr>
              <a:t>parcerias</a:t>
            </a:r>
            <a:r>
              <a:rPr sz="1400" spc="335" dirty="0">
                <a:solidFill>
                  <a:srgbClr val="2D2F92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D2F92"/>
                </a:solidFill>
                <a:latin typeface="Arial"/>
                <a:cs typeface="Arial"/>
              </a:rPr>
              <a:t>com</a:t>
            </a:r>
            <a:r>
              <a:rPr sz="1400" spc="325" dirty="0">
                <a:solidFill>
                  <a:srgbClr val="2D2F92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D2F92"/>
                </a:solidFill>
                <a:latin typeface="Arial"/>
                <a:cs typeface="Arial"/>
              </a:rPr>
              <a:t>o</a:t>
            </a:r>
            <a:r>
              <a:rPr sz="1400" spc="335" dirty="0">
                <a:solidFill>
                  <a:srgbClr val="2D2F92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2D2F92"/>
                </a:solidFill>
                <a:latin typeface="Arial"/>
                <a:cs typeface="Arial"/>
              </a:rPr>
              <a:t>setor</a:t>
            </a:r>
            <a:r>
              <a:rPr sz="1400" spc="335" dirty="0">
                <a:solidFill>
                  <a:srgbClr val="2D2F92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2D2F92"/>
                </a:solidFill>
                <a:latin typeface="Arial"/>
                <a:cs typeface="Arial"/>
              </a:rPr>
              <a:t>público</a:t>
            </a:r>
            <a:r>
              <a:rPr sz="1400" spc="335" dirty="0">
                <a:solidFill>
                  <a:srgbClr val="2D2F92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D2F92"/>
                </a:solidFill>
                <a:latin typeface="Arial"/>
                <a:cs typeface="Arial"/>
              </a:rPr>
              <a:t>e</a:t>
            </a:r>
            <a:r>
              <a:rPr sz="1400" spc="330" dirty="0">
                <a:solidFill>
                  <a:srgbClr val="2D2F92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2D2F92"/>
                </a:solidFill>
                <a:latin typeface="Arial"/>
                <a:cs typeface="Arial"/>
              </a:rPr>
              <a:t>privado</a:t>
            </a:r>
            <a:endParaRPr sz="140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  <a:spcBef>
                <a:spcPts val="5"/>
              </a:spcBef>
            </a:pPr>
            <a:r>
              <a:rPr sz="1400" dirty="0">
                <a:solidFill>
                  <a:srgbClr val="2D2F92"/>
                </a:solidFill>
                <a:latin typeface="Arial"/>
                <a:cs typeface="Arial"/>
              </a:rPr>
              <a:t>atuando </a:t>
            </a:r>
            <a:r>
              <a:rPr sz="1400" spc="-5" dirty="0">
                <a:solidFill>
                  <a:srgbClr val="2D2F92"/>
                </a:solidFill>
                <a:latin typeface="Arial"/>
                <a:cs typeface="Arial"/>
              </a:rPr>
              <a:t>de </a:t>
            </a:r>
            <a:r>
              <a:rPr sz="1400" dirty="0">
                <a:solidFill>
                  <a:srgbClr val="2D2F92"/>
                </a:solidFill>
                <a:latin typeface="Arial"/>
                <a:cs typeface="Arial"/>
              </a:rPr>
              <a:t>forma</a:t>
            </a:r>
            <a:r>
              <a:rPr sz="1400" spc="-90" dirty="0">
                <a:solidFill>
                  <a:srgbClr val="2D2F92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2D2F92"/>
                </a:solidFill>
                <a:latin typeface="Arial"/>
                <a:cs typeface="Arial"/>
              </a:rPr>
              <a:t>transparente.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3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2400" b="1" spc="-15" dirty="0">
                <a:solidFill>
                  <a:srgbClr val="2D2F92"/>
                </a:solidFill>
                <a:latin typeface="Arial"/>
                <a:cs typeface="Arial"/>
              </a:rPr>
              <a:t>Visão</a:t>
            </a:r>
            <a:endParaRPr sz="2400">
              <a:latin typeface="Arial"/>
              <a:cs typeface="Arial"/>
            </a:endParaRPr>
          </a:p>
          <a:p>
            <a:pPr marL="12700" marR="5715" algn="just">
              <a:lnSpc>
                <a:spcPct val="100000"/>
              </a:lnSpc>
              <a:spcBef>
                <a:spcPts val="819"/>
              </a:spcBef>
            </a:pPr>
            <a:r>
              <a:rPr sz="1400" spc="-5" dirty="0">
                <a:solidFill>
                  <a:srgbClr val="2D2F92"/>
                </a:solidFill>
                <a:latin typeface="Arial"/>
                <a:cs typeface="Arial"/>
              </a:rPr>
              <a:t>Ser uma Organização devidamente qualificada </a:t>
            </a:r>
            <a:r>
              <a:rPr sz="1400" spc="-10" dirty="0">
                <a:solidFill>
                  <a:srgbClr val="2D2F92"/>
                </a:solidFill>
                <a:latin typeface="Arial"/>
                <a:cs typeface="Arial"/>
              </a:rPr>
              <a:t>para </a:t>
            </a:r>
            <a:r>
              <a:rPr sz="1400" spc="-5" dirty="0">
                <a:solidFill>
                  <a:srgbClr val="2D2F92"/>
                </a:solidFill>
                <a:latin typeface="Arial"/>
                <a:cs typeface="Arial"/>
              </a:rPr>
              <a:t>atuar </a:t>
            </a:r>
            <a:r>
              <a:rPr sz="1400" dirty="0">
                <a:solidFill>
                  <a:srgbClr val="2D2F92"/>
                </a:solidFill>
                <a:latin typeface="Arial"/>
                <a:cs typeface="Arial"/>
              </a:rPr>
              <a:t>em </a:t>
            </a:r>
            <a:r>
              <a:rPr sz="1400" spc="-5" dirty="0">
                <a:solidFill>
                  <a:srgbClr val="2D2F92"/>
                </a:solidFill>
                <a:latin typeface="Arial"/>
                <a:cs typeface="Arial"/>
              </a:rPr>
              <a:t>todo território nacional, de forma  profissional, ética </a:t>
            </a:r>
            <a:r>
              <a:rPr sz="1400" dirty="0">
                <a:solidFill>
                  <a:srgbClr val="2D2F92"/>
                </a:solidFill>
                <a:latin typeface="Arial"/>
                <a:cs typeface="Arial"/>
              </a:rPr>
              <a:t>e com </a:t>
            </a:r>
            <a:r>
              <a:rPr sz="1400" spc="-5" dirty="0">
                <a:solidFill>
                  <a:srgbClr val="2D2F92"/>
                </a:solidFill>
                <a:latin typeface="Arial"/>
                <a:cs typeface="Arial"/>
              </a:rPr>
              <a:t>responsabilidade social que atenda </a:t>
            </a:r>
            <a:r>
              <a:rPr sz="1400" spc="-10" dirty="0">
                <a:solidFill>
                  <a:srgbClr val="2D2F92"/>
                </a:solidFill>
                <a:latin typeface="Arial"/>
                <a:cs typeface="Arial"/>
              </a:rPr>
              <a:t>às </a:t>
            </a:r>
            <a:r>
              <a:rPr sz="1400" spc="-5" dirty="0">
                <a:solidFill>
                  <a:srgbClr val="2D2F92"/>
                </a:solidFill>
                <a:latin typeface="Arial"/>
                <a:cs typeface="Arial"/>
              </a:rPr>
              <a:t>necessidades estruturais </a:t>
            </a:r>
            <a:r>
              <a:rPr sz="1400" spc="-15" dirty="0">
                <a:solidFill>
                  <a:srgbClr val="2D2F92"/>
                </a:solidFill>
                <a:latin typeface="Arial"/>
                <a:cs typeface="Arial"/>
              </a:rPr>
              <a:t>do  </a:t>
            </a:r>
            <a:r>
              <a:rPr sz="1400" dirty="0">
                <a:solidFill>
                  <a:srgbClr val="2D2F92"/>
                </a:solidFill>
                <a:latin typeface="Arial"/>
                <a:cs typeface="Arial"/>
              </a:rPr>
              <a:t>Sistema </a:t>
            </a:r>
            <a:r>
              <a:rPr sz="1400" spc="-5" dirty="0">
                <a:solidFill>
                  <a:srgbClr val="2D2F92"/>
                </a:solidFill>
                <a:latin typeface="Arial"/>
                <a:cs typeface="Arial"/>
              </a:rPr>
              <a:t>Único de Saúde</a:t>
            </a:r>
            <a:r>
              <a:rPr sz="1400" spc="-70" dirty="0">
                <a:solidFill>
                  <a:srgbClr val="2D2F92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D2F92"/>
                </a:solidFill>
                <a:latin typeface="Arial"/>
                <a:cs typeface="Arial"/>
              </a:rPr>
              <a:t>Brasileiro.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95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2400" b="1" spc="-5" dirty="0">
                <a:solidFill>
                  <a:srgbClr val="2D2F92"/>
                </a:solidFill>
                <a:latin typeface="Arial"/>
                <a:cs typeface="Arial"/>
              </a:rPr>
              <a:t>Nosso</a:t>
            </a:r>
            <a:r>
              <a:rPr sz="2400" b="1" spc="5" dirty="0">
                <a:solidFill>
                  <a:srgbClr val="2D2F92"/>
                </a:solidFill>
                <a:latin typeface="Arial"/>
                <a:cs typeface="Arial"/>
              </a:rPr>
              <a:t> </a:t>
            </a:r>
            <a:r>
              <a:rPr sz="2400" b="1" spc="-20" dirty="0">
                <a:solidFill>
                  <a:srgbClr val="2D2F92"/>
                </a:solidFill>
                <a:latin typeface="Arial"/>
                <a:cs typeface="Arial"/>
              </a:rPr>
              <a:t>Valores</a:t>
            </a:r>
            <a:endParaRPr sz="240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  <a:spcBef>
                <a:spcPts val="819"/>
              </a:spcBef>
            </a:pPr>
            <a:r>
              <a:rPr sz="1400" spc="-5" dirty="0">
                <a:solidFill>
                  <a:srgbClr val="2D2F92"/>
                </a:solidFill>
                <a:latin typeface="Arial"/>
                <a:cs typeface="Arial"/>
              </a:rPr>
              <a:t>Transparência; Humanização; Qualidade; </a:t>
            </a:r>
            <a:r>
              <a:rPr sz="1400" dirty="0">
                <a:solidFill>
                  <a:srgbClr val="2D2F92"/>
                </a:solidFill>
                <a:latin typeface="Arial"/>
                <a:cs typeface="Arial"/>
              </a:rPr>
              <a:t>Parceria; </a:t>
            </a:r>
            <a:r>
              <a:rPr sz="1400" spc="-5" dirty="0">
                <a:solidFill>
                  <a:srgbClr val="2D2F92"/>
                </a:solidFill>
                <a:latin typeface="Arial"/>
                <a:cs typeface="Arial"/>
              </a:rPr>
              <a:t>Aprimoramento;</a:t>
            </a:r>
            <a:r>
              <a:rPr sz="1400" spc="-254" dirty="0">
                <a:solidFill>
                  <a:srgbClr val="2D2F92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2D2F92"/>
                </a:solidFill>
                <a:latin typeface="Arial"/>
                <a:cs typeface="Arial"/>
              </a:rPr>
              <a:t>Inovação.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929889" y="1093977"/>
            <a:ext cx="3862704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2D2F92"/>
                </a:solidFill>
              </a:rPr>
              <a:t>Políticas</a:t>
            </a:r>
            <a:r>
              <a:rPr sz="3200" spc="-75" dirty="0">
                <a:solidFill>
                  <a:srgbClr val="2D2F92"/>
                </a:solidFill>
              </a:rPr>
              <a:t> </a:t>
            </a:r>
            <a:r>
              <a:rPr sz="3200" dirty="0">
                <a:solidFill>
                  <a:srgbClr val="2D2F92"/>
                </a:solidFill>
              </a:rPr>
              <a:t>Integradas</a:t>
            </a:r>
            <a:endParaRPr sz="32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áfico 2"/>
          <p:cNvGraphicFramePr/>
          <p:nvPr>
            <p:extLst>
              <p:ext uri="{D42A27DB-BD31-4B8C-83A1-F6EECF244321}">
                <p14:modId xmlns:p14="http://schemas.microsoft.com/office/powerpoint/2010/main" val="2318063867"/>
              </p:ext>
            </p:extLst>
          </p:nvPr>
        </p:nvGraphicFramePr>
        <p:xfrm>
          <a:off x="1066800" y="1600200"/>
          <a:ext cx="70866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184185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/>
          <p:nvPr>
            <p:extLst>
              <p:ext uri="{D42A27DB-BD31-4B8C-83A1-F6EECF244321}">
                <p14:modId xmlns:p14="http://schemas.microsoft.com/office/powerpoint/2010/main" val="431327332"/>
              </p:ext>
            </p:extLst>
          </p:nvPr>
        </p:nvGraphicFramePr>
        <p:xfrm>
          <a:off x="1066800" y="1524000"/>
          <a:ext cx="7239000" cy="4571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510141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/>
          <p:nvPr>
            <p:extLst>
              <p:ext uri="{D42A27DB-BD31-4B8C-83A1-F6EECF244321}">
                <p14:modId xmlns:p14="http://schemas.microsoft.com/office/powerpoint/2010/main" val="3196449339"/>
              </p:ext>
            </p:extLst>
          </p:nvPr>
        </p:nvGraphicFramePr>
        <p:xfrm>
          <a:off x="1066800" y="1600200"/>
          <a:ext cx="6858000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332245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1538803"/>
              </p:ext>
            </p:extLst>
          </p:nvPr>
        </p:nvGraphicFramePr>
        <p:xfrm>
          <a:off x="828834" y="1295398"/>
          <a:ext cx="7554595" cy="49530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77390"/>
                <a:gridCol w="1136015"/>
                <a:gridCol w="1203960"/>
                <a:gridCol w="1170305"/>
                <a:gridCol w="1170305"/>
                <a:gridCol w="896620"/>
              </a:tblGrid>
              <a:tr h="12439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Realização de acolhimento de no mínimo 80% dos pacientes, pelo profissional de enfermagem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pt-BR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</a:t>
                      </a:r>
                      <a:r>
                        <a:rPr lang="pt-BR" sz="12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fase de treinamento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pt-BR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 fase de treinamento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pt-BR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Enfermeira contratada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9272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Serviços de lavanderia, média de 1.100 kl de roupas/ mês.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1.002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974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876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2.852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86,42%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6105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Serviços de esterilização, média de 500 pacotes/ mês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571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448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290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1.309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87,26%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12439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Alimentação, para os funcionários e médicos, média de 400 refeições/ mês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1.225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1.177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1.534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3.936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328%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9272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Avaliar e responder 100% dos casos de queixas e reclamações dos usuários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70106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7073125"/>
              </p:ext>
            </p:extLst>
          </p:nvPr>
        </p:nvGraphicFramePr>
        <p:xfrm>
          <a:off x="1066800" y="838200"/>
          <a:ext cx="7503498" cy="54518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64016"/>
                <a:gridCol w="1128331"/>
                <a:gridCol w="1195817"/>
                <a:gridCol w="1162389"/>
                <a:gridCol w="1162389"/>
                <a:gridCol w="890556"/>
              </a:tblGrid>
              <a:tr h="3563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5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Assegurar a participação nas comissões hospitalares</a:t>
                      </a:r>
                      <a:endParaRPr lang="pt-BR" sz="11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116" marR="681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5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pt-BR" sz="11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116" marR="681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5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pt-BR" sz="11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116" marR="681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5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pt-BR" sz="11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116" marR="681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5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1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116" marR="681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5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pt-BR" sz="11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116" marR="68116" marT="0" marB="0"/>
                </a:tc>
              </a:tr>
              <a:tr h="7126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5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Realizar notificações, casos violência, doenças de notificação compulsória, queda, acidente de trabalho.</a:t>
                      </a:r>
                      <a:endParaRPr lang="pt-BR" sz="11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116" marR="681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5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pt-BR" sz="11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116" marR="681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5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pt-BR" sz="11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116" marR="681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5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pt-BR" sz="11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116" marR="681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5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1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116" marR="681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5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pt-BR" sz="11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116" marR="68116" marT="0" marB="0"/>
                </a:tc>
              </a:tr>
              <a:tr h="5345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5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Disponibilizar profissionais, em caso de transferência de paciente.</a:t>
                      </a:r>
                      <a:endParaRPr lang="pt-BR" sz="11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116" marR="681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5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pt-BR" sz="11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116" marR="681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5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pt-BR" sz="11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116" marR="681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5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pt-BR" sz="11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116" marR="681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5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1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116" marR="681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5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pt-BR" sz="11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116" marR="68116" marT="0" marB="0"/>
                </a:tc>
              </a:tr>
              <a:tr h="2760470">
                <a:tc>
                  <a:txBody>
                    <a:bodyPr/>
                    <a:lstStyle/>
                    <a:p>
                      <a:pPr indent="228600"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115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Realização do preenchimento adequado das declarações de nascidos vivos (DNV) previsto na portaria CCD-S, de 27/04/2018- estabelece o certificado de qualidade do sistema de informação sobre nascidos vivos e do sistema de informação sobre mortalidade;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5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1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116" marR="681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5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pt-BR" sz="11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116" marR="68116" marT="0" marB="0"/>
                </a:tc>
                <a:tc>
                  <a:txBody>
                    <a:bodyPr/>
                    <a:lstStyle/>
                    <a:p>
                      <a:pPr indent="228600"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115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pt-BR" sz="11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116" marR="68116" marT="0" marB="0"/>
                </a:tc>
                <a:tc>
                  <a:txBody>
                    <a:bodyPr/>
                    <a:lstStyle/>
                    <a:p>
                      <a:pPr indent="228600"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115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pt-BR" sz="11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116" marR="681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5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1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116" marR="68116" marT="0" marB="0"/>
                </a:tc>
                <a:tc>
                  <a:txBody>
                    <a:bodyPr/>
                    <a:lstStyle/>
                    <a:p>
                      <a:pPr indent="228600"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115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pt-BR" sz="11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116" marR="68116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67660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5190210"/>
              </p:ext>
            </p:extLst>
          </p:nvPr>
        </p:nvGraphicFramePr>
        <p:xfrm>
          <a:off x="990600" y="914400"/>
          <a:ext cx="7554595" cy="54079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77390"/>
                <a:gridCol w="1136015"/>
                <a:gridCol w="1203960"/>
                <a:gridCol w="1170305"/>
                <a:gridCol w="1170305"/>
                <a:gridCol w="896620"/>
              </a:tblGrid>
              <a:tr h="0">
                <a:tc>
                  <a:txBody>
                    <a:bodyPr/>
                    <a:lstStyle/>
                    <a:p>
                      <a:pPr indent="228600"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Realização do preenchimento adequado das declarações de óbitos (DO) previsto na portaria CCD-S, de 27/04/2018- estabelece o certificado de qualidade do sistema de informação sobre nascidos vivos e do sistema de informações sobre mortalidade</a:t>
                      </a:r>
                      <a:endParaRPr lang="pt-BR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pt-BR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8600"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pt-BR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8600"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pt-BR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28600"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pt-BR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indent="228600"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Manutenção da comissão de infecção hospitalar (segue em anexo);</a:t>
                      </a:r>
                      <a:endParaRPr lang="pt-BR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pt-BR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pt-BR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pt-BR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pt-BR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indent="228600"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Manutenção da comissão de verificação de óbitos (segue em anexo);</a:t>
                      </a:r>
                      <a:endParaRPr lang="pt-BR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pt-BR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pt-BR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pt-BR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pt-BR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indent="228600"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Alcançar 95% de satisfação dos usuários (bom e ótimo), com base 35 entrevistados mês</a:t>
                      </a:r>
                      <a:endParaRPr lang="pt-BR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88,05</a:t>
                      </a:r>
                      <a:endParaRPr lang="pt-BR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82,95%</a:t>
                      </a:r>
                      <a:endParaRPr lang="pt-BR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92,47%</a:t>
                      </a:r>
                      <a:endParaRPr lang="pt-BR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223 pesquisas</a:t>
                      </a:r>
                      <a:endParaRPr lang="pt-BR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87,82</a:t>
                      </a:r>
                      <a:r>
                        <a:rPr lang="pt-BR" sz="1100" baseline="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%</a:t>
                      </a:r>
                      <a:endParaRPr lang="pt-BR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72170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5967754"/>
              </p:ext>
            </p:extLst>
          </p:nvPr>
        </p:nvGraphicFramePr>
        <p:xfrm>
          <a:off x="1066800" y="990600"/>
          <a:ext cx="7554595" cy="52411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77390"/>
                <a:gridCol w="1136015"/>
                <a:gridCol w="1203960"/>
                <a:gridCol w="1170305"/>
                <a:gridCol w="1170305"/>
                <a:gridCol w="896620"/>
              </a:tblGrid>
              <a:tr h="0">
                <a:tc>
                  <a:txBody>
                    <a:bodyPr/>
                    <a:lstStyle/>
                    <a:p>
                      <a:pPr indent="228600"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Manter 100% de realização das 67 internações pactuadas/mês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105,97%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 internações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89,55 %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  <a:r>
                        <a:rPr lang="pt-BR" sz="12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BR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internações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95,52%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 internações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192 internações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97,01%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indent="228600"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Treinamentos periódicos em urgência e emergência para toda a equipe;</a:t>
                      </a:r>
                    </a:p>
                    <a:p>
                      <a:pPr indent="228600"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Curso de urgência e emergência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Atendimento humanizado ao cliente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Anotação de enfermagem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Higienização das mãos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Curso de curativos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indent="228600"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Implantação de protocolo de triagem dos pacientes com classificação de riscos;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Empresa contratada, fase de treinamento dos profissionais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Empresa contratada, fase de treinamento dos profissionais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Enfermeira contratada.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indent="228600"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Realizar atendimento médico de pediatria, 20 horas semanais.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496 atendimentos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508 atendimentos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508 atendimentos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1.512 atendimentos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indent="228600"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Realizar atendimento de psiquiatria, 36 consultas por mês.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 atendimentos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66,66%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68414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8080903"/>
              </p:ext>
            </p:extLst>
          </p:nvPr>
        </p:nvGraphicFramePr>
        <p:xfrm>
          <a:off x="431119" y="1219204"/>
          <a:ext cx="8349616" cy="5105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61627"/>
                <a:gridCol w="1019801"/>
                <a:gridCol w="1232258"/>
                <a:gridCol w="1635930"/>
              </a:tblGrid>
              <a:tr h="2948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CIRURGICA SUS</a:t>
                      </a:r>
                      <a:endParaRPr lang="pt-BR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JULHO</a:t>
                      </a:r>
                      <a:endParaRPr lang="pt-BR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AGOSTO</a:t>
                      </a:r>
                      <a:endParaRPr lang="pt-BR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SETEMBRO</a:t>
                      </a:r>
                      <a:endParaRPr lang="pt-BR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</a:tr>
              <a:tr h="2814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Cisto Sinovoal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814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Cirurgia </a:t>
                      </a:r>
                      <a:r>
                        <a:rPr lang="pt-BR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Múltipla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814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Colecistectómica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814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Colpoperineoplastia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814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Condiloma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814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Curetagem </a:t>
                      </a:r>
                      <a:r>
                        <a:rPr lang="pt-BR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Semiótica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814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Fistulectomia Anal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814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Hemorroidectomia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814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Hérnia </a:t>
                      </a:r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 Hiato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814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Herniorrafia Incisional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814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Herniorrafia </a:t>
                      </a:r>
                      <a:r>
                        <a:rPr lang="pt-BR" sz="14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Ing</a:t>
                      </a:r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Bilateral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814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Herniorrafia </a:t>
                      </a:r>
                      <a:r>
                        <a:rPr lang="pt-BR" sz="14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Ing</a:t>
                      </a:r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Unilateral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814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Herniorrafia Umbilical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814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Histerectomia Total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814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Laparotonia Exploradora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48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Lipoma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48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78409" y="762001"/>
            <a:ext cx="8187181" cy="381000"/>
          </a:xfrm>
        </p:spPr>
        <p:txBody>
          <a:bodyPr/>
          <a:lstStyle/>
          <a:p>
            <a:pPr algn="ctr"/>
            <a:r>
              <a:rPr lang="pt-BR" sz="2800" dirty="0" smtClean="0"/>
              <a:t>PRODUÇÃO HOSPITALAR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6780268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8455652"/>
              </p:ext>
            </p:extLst>
          </p:nvPr>
        </p:nvGraphicFramePr>
        <p:xfrm>
          <a:off x="1143000" y="2666999"/>
          <a:ext cx="7010399" cy="14581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46015"/>
                <a:gridCol w="856232"/>
                <a:gridCol w="1034613"/>
                <a:gridCol w="1373539"/>
              </a:tblGrid>
              <a:tr h="48604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OBSTÉTRICA SUS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JULHO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AGOSTO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SETEMBRO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</a:tr>
              <a:tr h="48604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Cesariana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8604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84144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7984944"/>
              </p:ext>
            </p:extLst>
          </p:nvPr>
        </p:nvGraphicFramePr>
        <p:xfrm>
          <a:off x="990600" y="1752599"/>
          <a:ext cx="7620000" cy="4191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71756"/>
                <a:gridCol w="930688"/>
                <a:gridCol w="1124580"/>
                <a:gridCol w="1492976"/>
              </a:tblGrid>
              <a:tr h="36157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PEDIÁTRICA SUS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JULHO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AGOSTO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SETEMBRO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</a:tr>
              <a:tr h="34514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Bcp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4514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Broncopneumonia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4514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Celulite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4514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Desidratação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4514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Estreptocócica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4514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Diarreia+Geca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4514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Gastroenterite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4514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Icterícia </a:t>
                      </a:r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neonatal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4514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Pielonefrite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6157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Síndrome  </a:t>
                      </a:r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Gripal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6157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01497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653783" y="1304671"/>
            <a:ext cx="2490215" cy="47898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84932" y="1113592"/>
            <a:ext cx="6013958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2D2F92"/>
                </a:solidFill>
              </a:rPr>
              <a:t>O MUNICÍPIO </a:t>
            </a:r>
            <a:r>
              <a:rPr sz="2400" spc="-5" dirty="0">
                <a:solidFill>
                  <a:srgbClr val="2D2F92"/>
                </a:solidFill>
              </a:rPr>
              <a:t>DE </a:t>
            </a:r>
            <a:r>
              <a:rPr lang="pt-BR" sz="2400" dirty="0" smtClean="0">
                <a:solidFill>
                  <a:srgbClr val="2D2F92"/>
                </a:solidFill>
              </a:rPr>
              <a:t>PIRANGI</a:t>
            </a:r>
            <a:endParaRPr sz="2400" dirty="0"/>
          </a:p>
        </p:txBody>
      </p:sp>
      <p:sp>
        <p:nvSpPr>
          <p:cNvPr id="4" name="object 4"/>
          <p:cNvSpPr txBox="1"/>
          <p:nvPr/>
        </p:nvSpPr>
        <p:spPr>
          <a:xfrm>
            <a:off x="457200" y="2057400"/>
            <a:ext cx="8153400" cy="28450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r>
              <a:rPr lang="pt-BR" sz="1600" b="1" dirty="0" smtClean="0"/>
              <a:t>Características Demográficas e Socioeconômicas do Município</a:t>
            </a:r>
            <a:endParaRPr lang="pt-BR" sz="1600" dirty="0" smtClean="0"/>
          </a:p>
          <a:p>
            <a:r>
              <a:rPr lang="pt-BR" sz="1600" dirty="0" smtClean="0"/>
              <a:t> </a:t>
            </a:r>
          </a:p>
          <a:p>
            <a:r>
              <a:rPr lang="pt-BR" sz="1600" dirty="0" smtClean="0"/>
              <a:t>·              População: </a:t>
            </a:r>
            <a:r>
              <a:rPr lang="pt-BR" sz="1600" b="1" dirty="0" smtClean="0"/>
              <a:t>11.272 (2016)</a:t>
            </a:r>
            <a:endParaRPr lang="pt-BR" sz="1600" dirty="0" smtClean="0"/>
          </a:p>
          <a:p>
            <a:r>
              <a:rPr lang="pt-BR" sz="1600" dirty="0" smtClean="0"/>
              <a:t>·              Densidade Demográfica: </a:t>
            </a:r>
            <a:r>
              <a:rPr lang="pt-BR" sz="1600" b="1" dirty="0" smtClean="0"/>
              <a:t>52 </a:t>
            </a:r>
            <a:r>
              <a:rPr lang="pt-BR" sz="1600" b="1" dirty="0" err="1" smtClean="0"/>
              <a:t>hab</a:t>
            </a:r>
            <a:r>
              <a:rPr lang="pt-BR" sz="1600" b="1" dirty="0" smtClean="0"/>
              <a:t>/km²</a:t>
            </a:r>
            <a:endParaRPr lang="pt-BR" sz="1600" dirty="0" smtClean="0"/>
          </a:p>
          <a:p>
            <a:r>
              <a:rPr lang="pt-BR" sz="1600" dirty="0" smtClean="0"/>
              <a:t>·              PIB Per capita: </a:t>
            </a:r>
            <a:r>
              <a:rPr lang="pt-BR" sz="1600" b="1" dirty="0" smtClean="0"/>
              <a:t>15.088,35 (2011)</a:t>
            </a:r>
            <a:endParaRPr lang="pt-BR" sz="1600" dirty="0" smtClean="0"/>
          </a:p>
          <a:p>
            <a:r>
              <a:rPr lang="pt-BR" sz="1600" dirty="0" smtClean="0"/>
              <a:t>·              % da população em extrema pobreza: </a:t>
            </a:r>
            <a:r>
              <a:rPr lang="pt-BR" sz="1600" b="1" dirty="0" smtClean="0"/>
              <a:t>0,39 (2010)</a:t>
            </a:r>
            <a:endParaRPr lang="pt-BR" sz="1600" dirty="0" smtClean="0"/>
          </a:p>
          <a:p>
            <a:r>
              <a:rPr lang="pt-BR" sz="1600" dirty="0" smtClean="0"/>
              <a:t>·              % da população com plano de saúde: </a:t>
            </a:r>
            <a:r>
              <a:rPr lang="pt-BR" sz="1600" b="1" dirty="0" smtClean="0"/>
              <a:t>19,80 (Junho / 2019)</a:t>
            </a:r>
          </a:p>
          <a:p>
            <a:endParaRPr lang="pt-BR" sz="1600" b="1" dirty="0"/>
          </a:p>
          <a:p>
            <a:endParaRPr lang="pt-BR" sz="1600" b="1" dirty="0" smtClean="0"/>
          </a:p>
          <a:p>
            <a:endParaRPr lang="pt-BR" sz="1600" b="1" dirty="0"/>
          </a:p>
          <a:p>
            <a:endParaRPr lang="pt-BR" sz="1200" b="1" dirty="0" smtClean="0"/>
          </a:p>
          <a:p>
            <a:endParaRPr lang="pt-BR" sz="1200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375325" y="4163746"/>
            <a:ext cx="8317149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kumimoji="0" lang="pt-BR" altLang="pt-BR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Referência: </a:t>
            </a:r>
            <a:r>
              <a:rPr kumimoji="0" lang="pt-BR" altLang="pt-BR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Setembro de 2019.</a:t>
            </a:r>
            <a:endParaRPr kumimoji="0" lang="pt-BR" altLang="pt-B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kumimoji="0" lang="pt-BR" altLang="pt-BR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pt-BR" altLang="pt-BR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O município apresenta cobertura(*) da Estratégia Saúde da Família de 92,00%, e de Atenção Básica de 100,00%.</a:t>
            </a:r>
            <a:endParaRPr kumimoji="0" lang="pt-BR" altLang="pt-B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5041453"/>
              </p:ext>
            </p:extLst>
          </p:nvPr>
        </p:nvGraphicFramePr>
        <p:xfrm>
          <a:off x="609600" y="1142998"/>
          <a:ext cx="8153400" cy="51053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56779"/>
                <a:gridCol w="995835"/>
                <a:gridCol w="1203301"/>
                <a:gridCol w="1597485"/>
              </a:tblGrid>
              <a:tr h="25411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MÉDICA SUS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JULHO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AGOSTO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SETEMBRO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</a:tr>
              <a:tr h="24256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Abscesso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256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Amidalite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256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Arritmia </a:t>
                      </a:r>
                      <a:r>
                        <a:rPr lang="pt-BR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cardíaca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256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Broncopneumonia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256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Broncoespasmo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256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 </a:t>
                      </a:r>
                      <a:r>
                        <a:rPr lang="pt-BR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Próstata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256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 Pulmão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256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Calculose Renal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256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Câncer </a:t>
                      </a:r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Mama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256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Cirrose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256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Cisto roto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256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Colecistite aguda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256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Cólica nefrítica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256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Celulite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256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Crise </a:t>
                      </a:r>
                      <a:r>
                        <a:rPr lang="pt-BR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Asmática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256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Crise convulsiva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256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Crise hipertensiva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256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Dengue 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256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Depressão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256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Dermatite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6068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7975289"/>
              </p:ext>
            </p:extLst>
          </p:nvPr>
        </p:nvGraphicFramePr>
        <p:xfrm>
          <a:off x="838200" y="1295404"/>
          <a:ext cx="7696199" cy="510539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12473"/>
                <a:gridCol w="939994"/>
                <a:gridCol w="1135825"/>
                <a:gridCol w="1507907"/>
              </a:tblGrid>
              <a:tr h="24311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Derrame Pleural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311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Descolamento Placenta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311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Desidratação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311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Desnutrição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311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Diabetes 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311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DorAbdominal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311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Dor </a:t>
                      </a:r>
                      <a:r>
                        <a:rPr lang="pt-BR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Torácica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311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Dpoc</a:t>
                      </a:r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311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Erisipela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311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Exantemática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311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Fratura Costela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311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Gastrite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311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Gatroenterocolite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311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Geca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311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Gravidez +pielonefrite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311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Hemorragia  Digestiva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311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ICC.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311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Insuficiência  Cardíaca 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311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Insuficiência </a:t>
                      </a:r>
                      <a:r>
                        <a:rPr lang="pt-BR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Respiratória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311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Intoxicação Medicamento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4311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Insuficiência </a:t>
                      </a:r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Renal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28482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6650051"/>
              </p:ext>
            </p:extLst>
          </p:nvPr>
        </p:nvGraphicFramePr>
        <p:xfrm>
          <a:off x="685800" y="1524004"/>
          <a:ext cx="7924800" cy="48005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34626"/>
                <a:gridCol w="967914"/>
                <a:gridCol w="1169563"/>
                <a:gridCol w="1552697"/>
              </a:tblGrid>
              <a:tr h="34058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ITU 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4058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Lombalgia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4058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Lombocetalgia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4058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Nefrolitiase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4058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Obstrução Intestinal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4058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Pancreatite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4058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Pielonefrite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4058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Pneumonia BCP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4058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Sangramento Vaginal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4058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Sepse de Urina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4058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 Oclusão intestinal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4058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Tuberculose 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5680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Varicela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5680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62060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1830422"/>
              </p:ext>
            </p:extLst>
          </p:nvPr>
        </p:nvGraphicFramePr>
        <p:xfrm>
          <a:off x="914400" y="1371600"/>
          <a:ext cx="7554595" cy="45427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77390"/>
                <a:gridCol w="1136015"/>
                <a:gridCol w="1203960"/>
                <a:gridCol w="1170305"/>
                <a:gridCol w="1170305"/>
                <a:gridCol w="896620"/>
              </a:tblGrid>
              <a:tr h="0">
                <a:tc>
                  <a:txBody>
                    <a:bodyPr/>
                    <a:lstStyle/>
                    <a:p>
                      <a:pPr indent="228600"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Realizar atendimento médico de Estratégia de Saúde da Família, 40 horas semanais.</a:t>
                      </a:r>
                      <a:endParaRPr lang="pt-BR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r>
                        <a:rPr lang="pt-BR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599 atendimentos</a:t>
                      </a:r>
                      <a:endParaRPr lang="pt-BR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r>
                        <a:rPr lang="pt-BR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689 atendimentos</a:t>
                      </a:r>
                      <a:endParaRPr lang="pt-BR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r>
                        <a:rPr lang="pt-BR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474 atendimentos</a:t>
                      </a:r>
                      <a:endParaRPr lang="pt-BR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pt-BR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1.762 atendimentos</a:t>
                      </a:r>
                      <a:endParaRPr lang="pt-BR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indent="228600"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Realizar atendimento médico em Clinica Geral, 20 horas semanais, 80 consultas semanais</a:t>
                      </a:r>
                      <a:endParaRPr lang="pt-B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pt-BR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pt-BR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pt-BR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 consultas</a:t>
                      </a:r>
                      <a:endParaRPr lang="pt-BR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pt-BR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 consultas</a:t>
                      </a:r>
                      <a:endParaRPr lang="pt-BR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pt-BR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110 consultas</a:t>
                      </a:r>
                      <a:endParaRPr lang="pt-BR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indent="228600"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Realizar atendimento de enfermagem, 40 horas semanais.</a:t>
                      </a:r>
                      <a:endParaRPr lang="pt-B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118 procedimentos</a:t>
                      </a:r>
                      <a:endParaRPr lang="pt-B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104 procedimentos</a:t>
                      </a:r>
                      <a:endParaRPr lang="pt-B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221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Procedimentos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pt-BR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443 procedimentos</a:t>
                      </a:r>
                      <a:endParaRPr lang="pt-BR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indent="228600"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Realizar consulta médica de cardiologia 10 consultas por mês</a:t>
                      </a:r>
                      <a:endParaRPr lang="pt-B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pt-B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pt-B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pt-B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pt-BR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pt-BR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46,66%</a:t>
                      </a:r>
                      <a:endParaRPr lang="pt-BR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indent="228600"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Realizar 02 esteira ergométrica e 05 ecocardiograma</a:t>
                      </a:r>
                      <a:endParaRPr lang="pt-B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03 ecocardiogramas</a:t>
                      </a:r>
                      <a:endParaRPr lang="pt-B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05 ecocardiogramas</a:t>
                      </a:r>
                      <a:endParaRPr lang="pt-B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 holter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02 ecocardiograma</a:t>
                      </a:r>
                      <a:endParaRPr lang="pt-B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pt-BR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52,38%</a:t>
                      </a:r>
                      <a:endParaRPr lang="pt-BR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6469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7403810"/>
              </p:ext>
            </p:extLst>
          </p:nvPr>
        </p:nvGraphicFramePr>
        <p:xfrm>
          <a:off x="828834" y="2895600"/>
          <a:ext cx="7554595" cy="14017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77390"/>
                <a:gridCol w="1136015"/>
                <a:gridCol w="1203960"/>
                <a:gridCol w="1170305"/>
                <a:gridCol w="1170305"/>
                <a:gridCol w="896620"/>
              </a:tblGrid>
              <a:tr h="700866">
                <a:tc>
                  <a:txBody>
                    <a:bodyPr/>
                    <a:lstStyle/>
                    <a:p>
                      <a:pPr indent="228600"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Realizar 05 exames de endoscopia, ao mês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 endoscopia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 endoscopia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 endoscopia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03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20%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700866">
                <a:tc>
                  <a:txBody>
                    <a:bodyPr/>
                    <a:lstStyle/>
                    <a:p>
                      <a:pPr indent="228600"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Realizar 10 pequenas cirurgia, por mês.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09 pequena cirurgia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pequena cirurgia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pequena cirurgia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103%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434870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86989" y="2775330"/>
            <a:ext cx="4397375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01980">
              <a:lnSpc>
                <a:spcPct val="100000"/>
              </a:lnSpc>
              <a:spcBef>
                <a:spcPts val="100"/>
              </a:spcBef>
            </a:pPr>
            <a:r>
              <a:rPr sz="4800" b="0" spc="-295" dirty="0">
                <a:latin typeface="Arial"/>
                <a:cs typeface="Arial"/>
              </a:rPr>
              <a:t>Prestação </a:t>
            </a:r>
            <a:r>
              <a:rPr sz="4800" b="0" spc="-220" dirty="0">
                <a:latin typeface="Arial"/>
                <a:cs typeface="Arial"/>
              </a:rPr>
              <a:t>de  </a:t>
            </a:r>
            <a:r>
              <a:rPr sz="4800" b="0" spc="-325" dirty="0">
                <a:latin typeface="Arial"/>
                <a:cs typeface="Arial"/>
              </a:rPr>
              <a:t>Contas</a:t>
            </a:r>
            <a:r>
              <a:rPr sz="4800" b="0" spc="-270" dirty="0">
                <a:latin typeface="Arial"/>
                <a:cs typeface="Arial"/>
              </a:rPr>
              <a:t> </a:t>
            </a:r>
            <a:r>
              <a:rPr sz="4800" b="0" spc="-245" dirty="0">
                <a:latin typeface="Arial"/>
                <a:cs typeface="Arial"/>
              </a:rPr>
              <a:t>Financeira</a:t>
            </a:r>
            <a:endParaRPr sz="4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22349" y="1996541"/>
            <a:ext cx="7451090" cy="3674745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184785" indent="-172085">
              <a:lnSpc>
                <a:spcPct val="100000"/>
              </a:lnSpc>
              <a:spcBef>
                <a:spcPts val="660"/>
              </a:spcBef>
              <a:buChar char="•"/>
              <a:tabLst>
                <a:tab pos="185420" algn="l"/>
              </a:tabLst>
            </a:pPr>
            <a:r>
              <a:rPr sz="2000" spc="-80" dirty="0">
                <a:solidFill>
                  <a:srgbClr val="001F5F"/>
                </a:solidFill>
                <a:latin typeface="Arial"/>
                <a:cs typeface="Arial"/>
              </a:rPr>
              <a:t>6.6.2.4 </a:t>
            </a:r>
            <a:r>
              <a:rPr sz="2000" spc="-110" dirty="0">
                <a:solidFill>
                  <a:srgbClr val="001F5F"/>
                </a:solidFill>
                <a:latin typeface="Arial"/>
                <a:cs typeface="Arial"/>
              </a:rPr>
              <a:t>Características gerais </a:t>
            </a:r>
            <a:r>
              <a:rPr sz="2000" spc="-60" dirty="0">
                <a:solidFill>
                  <a:srgbClr val="001F5F"/>
                </a:solidFill>
                <a:latin typeface="Arial"/>
                <a:cs typeface="Arial"/>
              </a:rPr>
              <a:t>do </a:t>
            </a:r>
            <a:r>
              <a:rPr sz="2000" spc="-70" dirty="0">
                <a:solidFill>
                  <a:srgbClr val="001F5F"/>
                </a:solidFill>
                <a:latin typeface="Arial"/>
                <a:cs typeface="Arial"/>
              </a:rPr>
              <a:t>Contrato </a:t>
            </a:r>
            <a:r>
              <a:rPr sz="2000" spc="-90" dirty="0">
                <a:solidFill>
                  <a:srgbClr val="001F5F"/>
                </a:solidFill>
                <a:latin typeface="Arial"/>
                <a:cs typeface="Arial"/>
              </a:rPr>
              <a:t>de</a:t>
            </a:r>
            <a:r>
              <a:rPr sz="2000" spc="-2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130" dirty="0">
                <a:solidFill>
                  <a:srgbClr val="001F5F"/>
                </a:solidFill>
                <a:latin typeface="Arial"/>
                <a:cs typeface="Arial"/>
              </a:rPr>
              <a:t>Gestão</a:t>
            </a:r>
            <a:endParaRPr sz="2000">
              <a:latin typeface="Arial"/>
              <a:cs typeface="Arial"/>
            </a:endParaRPr>
          </a:p>
          <a:p>
            <a:pPr marL="184785" marR="5080" indent="-172085" algn="just">
              <a:lnSpc>
                <a:spcPct val="90000"/>
              </a:lnSpc>
              <a:spcBef>
                <a:spcPts val="805"/>
              </a:spcBef>
              <a:buChar char="•"/>
              <a:tabLst>
                <a:tab pos="185420" algn="l"/>
              </a:tabLst>
            </a:pPr>
            <a:r>
              <a:rPr sz="2000" spc="-105" dirty="0">
                <a:solidFill>
                  <a:srgbClr val="001F5F"/>
                </a:solidFill>
                <a:latin typeface="Arial"/>
                <a:cs typeface="Arial"/>
              </a:rPr>
              <a:t>a. </a:t>
            </a:r>
            <a:r>
              <a:rPr sz="2000" spc="-114" dirty="0">
                <a:solidFill>
                  <a:srgbClr val="001F5F"/>
                </a:solidFill>
                <a:latin typeface="Arial"/>
                <a:cs typeface="Arial"/>
              </a:rPr>
              <a:t>Aspectos legais </a:t>
            </a:r>
            <a:r>
              <a:rPr sz="2000" spc="-229" dirty="0">
                <a:solidFill>
                  <a:srgbClr val="001F5F"/>
                </a:solidFill>
                <a:latin typeface="Arial"/>
                <a:cs typeface="Arial"/>
              </a:rPr>
              <a:t>Esse </a:t>
            </a:r>
            <a:r>
              <a:rPr sz="2000" dirty="0">
                <a:solidFill>
                  <a:srgbClr val="001F5F"/>
                </a:solidFill>
                <a:latin typeface="Arial"/>
                <a:cs typeface="Arial"/>
              </a:rPr>
              <a:t>tipo </a:t>
            </a:r>
            <a:r>
              <a:rPr sz="2000" spc="-90" dirty="0">
                <a:solidFill>
                  <a:srgbClr val="001F5F"/>
                </a:solidFill>
                <a:latin typeface="Arial"/>
                <a:cs typeface="Arial"/>
              </a:rPr>
              <a:t>de </a:t>
            </a:r>
            <a:r>
              <a:rPr sz="2000" spc="-80" dirty="0">
                <a:solidFill>
                  <a:srgbClr val="001F5F"/>
                </a:solidFill>
                <a:latin typeface="Arial"/>
                <a:cs typeface="Arial"/>
              </a:rPr>
              <a:t>ajuste </a:t>
            </a:r>
            <a:r>
              <a:rPr sz="2000" spc="-100" dirty="0">
                <a:solidFill>
                  <a:srgbClr val="001F5F"/>
                </a:solidFill>
                <a:latin typeface="Arial"/>
                <a:cs typeface="Arial"/>
              </a:rPr>
              <a:t>113 </a:t>
            </a:r>
            <a:r>
              <a:rPr sz="2000" spc="-90" dirty="0">
                <a:solidFill>
                  <a:srgbClr val="001F5F"/>
                </a:solidFill>
                <a:latin typeface="Arial"/>
                <a:cs typeface="Arial"/>
              </a:rPr>
              <a:t>destina-se </a:t>
            </a:r>
            <a:r>
              <a:rPr sz="2000" spc="-155" dirty="0">
                <a:solidFill>
                  <a:srgbClr val="001F5F"/>
                </a:solidFill>
                <a:latin typeface="Arial"/>
                <a:cs typeface="Arial"/>
              </a:rPr>
              <a:t>à </a:t>
            </a:r>
            <a:r>
              <a:rPr sz="2000" spc="-80" dirty="0">
                <a:solidFill>
                  <a:srgbClr val="001F5F"/>
                </a:solidFill>
                <a:latin typeface="Arial"/>
                <a:cs typeface="Arial"/>
              </a:rPr>
              <a:t>formação </a:t>
            </a:r>
            <a:r>
              <a:rPr sz="2000" spc="-90" dirty="0">
                <a:solidFill>
                  <a:srgbClr val="001F5F"/>
                </a:solidFill>
                <a:latin typeface="Arial"/>
                <a:cs typeface="Arial"/>
              </a:rPr>
              <a:t>de  </a:t>
            </a:r>
            <a:r>
              <a:rPr sz="2000" spc="-75" dirty="0">
                <a:solidFill>
                  <a:srgbClr val="001F5F"/>
                </a:solidFill>
                <a:latin typeface="Arial"/>
                <a:cs typeface="Arial"/>
              </a:rPr>
              <a:t>parceria </a:t>
            </a:r>
            <a:r>
              <a:rPr sz="2000" spc="-40" dirty="0">
                <a:solidFill>
                  <a:srgbClr val="001F5F"/>
                </a:solidFill>
                <a:latin typeface="Arial"/>
                <a:cs typeface="Arial"/>
              </a:rPr>
              <a:t>entre </a:t>
            </a:r>
            <a:r>
              <a:rPr sz="2000" spc="-185" dirty="0">
                <a:solidFill>
                  <a:srgbClr val="001F5F"/>
                </a:solidFill>
                <a:latin typeface="Arial"/>
                <a:cs typeface="Arial"/>
              </a:rPr>
              <a:t>as </a:t>
            </a:r>
            <a:r>
              <a:rPr sz="2000" spc="-75" dirty="0">
                <a:solidFill>
                  <a:srgbClr val="001F5F"/>
                </a:solidFill>
                <a:latin typeface="Arial"/>
                <a:cs typeface="Arial"/>
              </a:rPr>
              <a:t>partes </a:t>
            </a:r>
            <a:r>
              <a:rPr sz="2000" spc="-100" dirty="0">
                <a:solidFill>
                  <a:srgbClr val="001F5F"/>
                </a:solidFill>
                <a:latin typeface="Arial"/>
                <a:cs typeface="Arial"/>
              </a:rPr>
              <a:t>para </a:t>
            </a:r>
            <a:r>
              <a:rPr sz="2000" spc="-45" dirty="0">
                <a:solidFill>
                  <a:srgbClr val="001F5F"/>
                </a:solidFill>
                <a:latin typeface="Arial"/>
                <a:cs typeface="Arial"/>
              </a:rPr>
              <a:t>fomento </a:t>
            </a:r>
            <a:r>
              <a:rPr sz="2000" spc="-120" dirty="0">
                <a:solidFill>
                  <a:srgbClr val="001F5F"/>
                </a:solidFill>
                <a:latin typeface="Arial"/>
                <a:cs typeface="Arial"/>
              </a:rPr>
              <a:t>e </a:t>
            </a:r>
            <a:r>
              <a:rPr sz="2000" spc="-130" dirty="0">
                <a:solidFill>
                  <a:srgbClr val="001F5F"/>
                </a:solidFill>
                <a:latin typeface="Arial"/>
                <a:cs typeface="Arial"/>
              </a:rPr>
              <a:t>execução </a:t>
            </a:r>
            <a:r>
              <a:rPr sz="2000" spc="-85" dirty="0">
                <a:solidFill>
                  <a:srgbClr val="001F5F"/>
                </a:solidFill>
                <a:latin typeface="Arial"/>
                <a:cs typeface="Arial"/>
              </a:rPr>
              <a:t>de </a:t>
            </a:r>
            <a:r>
              <a:rPr sz="2000" spc="-75" dirty="0">
                <a:solidFill>
                  <a:srgbClr val="001F5F"/>
                </a:solidFill>
                <a:latin typeface="Arial"/>
                <a:cs typeface="Arial"/>
              </a:rPr>
              <a:t>atividades  relativas </a:t>
            </a:r>
            <a:r>
              <a:rPr sz="2000" spc="-180" dirty="0">
                <a:solidFill>
                  <a:srgbClr val="001F5F"/>
                </a:solidFill>
                <a:latin typeface="Arial"/>
                <a:cs typeface="Arial"/>
              </a:rPr>
              <a:t>às </a:t>
            </a:r>
            <a:r>
              <a:rPr sz="2000" spc="-130" dirty="0">
                <a:solidFill>
                  <a:srgbClr val="001F5F"/>
                </a:solidFill>
                <a:latin typeface="Arial"/>
                <a:cs typeface="Arial"/>
              </a:rPr>
              <a:t>áreas </a:t>
            </a:r>
            <a:r>
              <a:rPr sz="2000" spc="-90" dirty="0">
                <a:solidFill>
                  <a:srgbClr val="001F5F"/>
                </a:solidFill>
                <a:latin typeface="Arial"/>
                <a:cs typeface="Arial"/>
              </a:rPr>
              <a:t>relacionadas </a:t>
            </a:r>
            <a:r>
              <a:rPr sz="2000" spc="-105" dirty="0">
                <a:solidFill>
                  <a:srgbClr val="001F5F"/>
                </a:solidFill>
                <a:latin typeface="Arial"/>
                <a:cs typeface="Arial"/>
              </a:rPr>
              <a:t>na </a:t>
            </a:r>
            <a:r>
              <a:rPr sz="2000" spc="-110" dirty="0">
                <a:solidFill>
                  <a:srgbClr val="001F5F"/>
                </a:solidFill>
                <a:latin typeface="Arial"/>
                <a:cs typeface="Arial"/>
              </a:rPr>
              <a:t>Lei. </a:t>
            </a:r>
            <a:r>
              <a:rPr sz="2000" spc="-175" dirty="0">
                <a:solidFill>
                  <a:srgbClr val="001F5F"/>
                </a:solidFill>
                <a:latin typeface="Arial"/>
                <a:cs typeface="Arial"/>
              </a:rPr>
              <a:t>Nesses </a:t>
            </a:r>
            <a:r>
              <a:rPr sz="2000" spc="-65" dirty="0">
                <a:solidFill>
                  <a:srgbClr val="001F5F"/>
                </a:solidFill>
                <a:latin typeface="Arial"/>
                <a:cs typeface="Arial"/>
              </a:rPr>
              <a:t>contratos, </a:t>
            </a:r>
            <a:r>
              <a:rPr sz="2000" spc="-180" dirty="0">
                <a:solidFill>
                  <a:srgbClr val="001F5F"/>
                </a:solidFill>
                <a:latin typeface="Arial"/>
                <a:cs typeface="Arial"/>
              </a:rPr>
              <a:t>as </a:t>
            </a:r>
            <a:r>
              <a:rPr sz="2000" spc="-75" dirty="0">
                <a:solidFill>
                  <a:srgbClr val="001F5F"/>
                </a:solidFill>
                <a:latin typeface="Arial"/>
                <a:cs typeface="Arial"/>
              </a:rPr>
              <a:t>partes </a:t>
            </a:r>
            <a:r>
              <a:rPr sz="2000" spc="-30" dirty="0">
                <a:solidFill>
                  <a:srgbClr val="001F5F"/>
                </a:solidFill>
                <a:latin typeface="Arial"/>
                <a:cs typeface="Arial"/>
              </a:rPr>
              <a:t>têm  </a:t>
            </a:r>
            <a:r>
              <a:rPr sz="2000" spc="-55" dirty="0">
                <a:solidFill>
                  <a:srgbClr val="001F5F"/>
                </a:solidFill>
                <a:latin typeface="Arial"/>
                <a:cs typeface="Arial"/>
              </a:rPr>
              <a:t>fins </a:t>
            </a:r>
            <a:r>
              <a:rPr sz="2000" spc="-95" dirty="0">
                <a:solidFill>
                  <a:srgbClr val="001F5F"/>
                </a:solidFill>
                <a:latin typeface="Arial"/>
                <a:cs typeface="Arial"/>
              </a:rPr>
              <a:t>existenciais </a:t>
            </a:r>
            <a:r>
              <a:rPr sz="2000" spc="-100" dirty="0">
                <a:solidFill>
                  <a:srgbClr val="001F5F"/>
                </a:solidFill>
                <a:latin typeface="Arial"/>
                <a:cs typeface="Arial"/>
              </a:rPr>
              <a:t>comuns, </a:t>
            </a:r>
            <a:r>
              <a:rPr sz="2000" spc="-65" dirty="0">
                <a:solidFill>
                  <a:srgbClr val="001F5F"/>
                </a:solidFill>
                <a:latin typeface="Arial"/>
                <a:cs typeface="Arial"/>
              </a:rPr>
              <a:t>atuando </a:t>
            </a:r>
            <a:r>
              <a:rPr sz="2000" spc="-95" dirty="0">
                <a:solidFill>
                  <a:srgbClr val="001F5F"/>
                </a:solidFill>
                <a:latin typeface="Arial"/>
                <a:cs typeface="Arial"/>
              </a:rPr>
              <a:t>em </a:t>
            </a:r>
            <a:r>
              <a:rPr sz="2000" spc="-105" dirty="0">
                <a:solidFill>
                  <a:srgbClr val="001F5F"/>
                </a:solidFill>
                <a:latin typeface="Arial"/>
                <a:cs typeface="Arial"/>
              </a:rPr>
              <a:t>convergência </a:t>
            </a:r>
            <a:r>
              <a:rPr sz="2000" spc="-100" dirty="0">
                <a:solidFill>
                  <a:srgbClr val="001F5F"/>
                </a:solidFill>
                <a:latin typeface="Arial"/>
                <a:cs typeface="Arial"/>
              </a:rPr>
              <a:t>para </a:t>
            </a:r>
            <a:r>
              <a:rPr sz="2000" spc="-60" dirty="0">
                <a:solidFill>
                  <a:srgbClr val="001F5F"/>
                </a:solidFill>
                <a:latin typeface="Arial"/>
                <a:cs typeface="Arial"/>
              </a:rPr>
              <a:t>fins  </a:t>
            </a:r>
            <a:r>
              <a:rPr sz="2000" spc="-105" dirty="0">
                <a:solidFill>
                  <a:srgbClr val="001F5F"/>
                </a:solidFill>
                <a:latin typeface="Arial"/>
                <a:cs typeface="Arial"/>
              </a:rPr>
              <a:t>específicos </a:t>
            </a:r>
            <a:r>
              <a:rPr sz="2000" spc="-95" dirty="0">
                <a:solidFill>
                  <a:srgbClr val="001F5F"/>
                </a:solidFill>
                <a:latin typeface="Arial"/>
                <a:cs typeface="Arial"/>
              </a:rPr>
              <a:t>em </a:t>
            </a:r>
            <a:r>
              <a:rPr sz="2000" spc="-80" dirty="0">
                <a:solidFill>
                  <a:srgbClr val="001F5F"/>
                </a:solidFill>
                <a:latin typeface="Arial"/>
                <a:cs typeface="Arial"/>
              </a:rPr>
              <a:t>regime </a:t>
            </a:r>
            <a:r>
              <a:rPr sz="2000" spc="-90" dirty="0">
                <a:solidFill>
                  <a:srgbClr val="001F5F"/>
                </a:solidFill>
                <a:latin typeface="Arial"/>
                <a:cs typeface="Arial"/>
              </a:rPr>
              <a:t>de </a:t>
            </a:r>
            <a:r>
              <a:rPr sz="2000" spc="-105" dirty="0">
                <a:solidFill>
                  <a:srgbClr val="001F5F"/>
                </a:solidFill>
                <a:latin typeface="Arial"/>
                <a:cs typeface="Arial"/>
              </a:rPr>
              <a:t>cooperação, </a:t>
            </a:r>
            <a:r>
              <a:rPr sz="2000" spc="-95" dirty="0">
                <a:solidFill>
                  <a:srgbClr val="001F5F"/>
                </a:solidFill>
                <a:latin typeface="Arial"/>
                <a:cs typeface="Arial"/>
              </a:rPr>
              <a:t>não </a:t>
            </a:r>
            <a:r>
              <a:rPr sz="2000" spc="-100" dirty="0">
                <a:solidFill>
                  <a:srgbClr val="001F5F"/>
                </a:solidFill>
                <a:latin typeface="Arial"/>
                <a:cs typeface="Arial"/>
              </a:rPr>
              <a:t>havendo </a:t>
            </a:r>
            <a:r>
              <a:rPr sz="2000" spc="-90" dirty="0">
                <a:solidFill>
                  <a:srgbClr val="001F5F"/>
                </a:solidFill>
                <a:latin typeface="Arial"/>
                <a:cs typeface="Arial"/>
              </a:rPr>
              <a:t>previsão </a:t>
            </a:r>
            <a:r>
              <a:rPr sz="2000" spc="-100" dirty="0">
                <a:solidFill>
                  <a:srgbClr val="001F5F"/>
                </a:solidFill>
                <a:latin typeface="Arial"/>
                <a:cs typeface="Arial"/>
              </a:rPr>
              <a:t>de  </a:t>
            </a:r>
            <a:r>
              <a:rPr sz="2000" spc="-110" dirty="0">
                <a:solidFill>
                  <a:srgbClr val="001F5F"/>
                </a:solidFill>
                <a:latin typeface="Arial"/>
                <a:cs typeface="Arial"/>
              </a:rPr>
              <a:t>ganho </a:t>
            </a:r>
            <a:r>
              <a:rPr sz="2000" spc="-90" dirty="0">
                <a:solidFill>
                  <a:srgbClr val="001F5F"/>
                </a:solidFill>
                <a:latin typeface="Arial"/>
                <a:cs typeface="Arial"/>
              </a:rPr>
              <a:t>econômico </a:t>
            </a:r>
            <a:r>
              <a:rPr sz="2000" spc="-35" dirty="0">
                <a:solidFill>
                  <a:srgbClr val="001F5F"/>
                </a:solidFill>
                <a:latin typeface="Arial"/>
                <a:cs typeface="Arial"/>
              </a:rPr>
              <a:t>por </a:t>
            </a:r>
            <a:r>
              <a:rPr sz="2000" spc="-45" dirty="0">
                <a:solidFill>
                  <a:srgbClr val="001F5F"/>
                </a:solidFill>
                <a:latin typeface="Arial"/>
                <a:cs typeface="Arial"/>
              </a:rPr>
              <a:t>parte </a:t>
            </a:r>
            <a:r>
              <a:rPr sz="2000" spc="-110" dirty="0">
                <a:solidFill>
                  <a:srgbClr val="001F5F"/>
                </a:solidFill>
                <a:latin typeface="Arial"/>
                <a:cs typeface="Arial"/>
              </a:rPr>
              <a:t>da </a:t>
            </a:r>
            <a:r>
              <a:rPr sz="2000" spc="-65" dirty="0">
                <a:solidFill>
                  <a:srgbClr val="001F5F"/>
                </a:solidFill>
                <a:latin typeface="Arial"/>
                <a:cs typeface="Arial"/>
              </a:rPr>
              <a:t>contratada </a:t>
            </a:r>
            <a:r>
              <a:rPr sz="2000" spc="-85" dirty="0">
                <a:solidFill>
                  <a:srgbClr val="001F5F"/>
                </a:solidFill>
                <a:latin typeface="Arial"/>
                <a:cs typeface="Arial"/>
              </a:rPr>
              <a:t>pela </a:t>
            </a:r>
            <a:r>
              <a:rPr sz="2000" spc="-95" dirty="0">
                <a:solidFill>
                  <a:srgbClr val="001F5F"/>
                </a:solidFill>
                <a:latin typeface="Arial"/>
                <a:cs typeface="Arial"/>
              </a:rPr>
              <a:t>prestação </a:t>
            </a:r>
            <a:r>
              <a:rPr sz="2000" spc="-90" dirty="0">
                <a:solidFill>
                  <a:srgbClr val="001F5F"/>
                </a:solidFill>
                <a:latin typeface="Arial"/>
                <a:cs typeface="Arial"/>
              </a:rPr>
              <a:t>de </a:t>
            </a:r>
            <a:r>
              <a:rPr sz="2000" spc="-100" dirty="0">
                <a:solidFill>
                  <a:srgbClr val="001F5F"/>
                </a:solidFill>
                <a:latin typeface="Arial"/>
                <a:cs typeface="Arial"/>
              </a:rPr>
              <a:t>serviços,  </a:t>
            </a:r>
            <a:r>
              <a:rPr sz="2000" spc="-80" dirty="0">
                <a:solidFill>
                  <a:srgbClr val="001F5F"/>
                </a:solidFill>
                <a:latin typeface="Arial"/>
                <a:cs typeface="Arial"/>
              </a:rPr>
              <a:t>que </a:t>
            </a:r>
            <a:r>
              <a:rPr sz="2000" spc="-95" dirty="0">
                <a:solidFill>
                  <a:srgbClr val="001F5F"/>
                </a:solidFill>
                <a:latin typeface="Arial"/>
                <a:cs typeface="Arial"/>
              </a:rPr>
              <a:t>caracteriza </a:t>
            </a:r>
            <a:r>
              <a:rPr sz="2000" spc="-55" dirty="0">
                <a:solidFill>
                  <a:srgbClr val="001F5F"/>
                </a:solidFill>
                <a:latin typeface="Arial"/>
                <a:cs typeface="Arial"/>
              </a:rPr>
              <a:t>o </a:t>
            </a:r>
            <a:r>
              <a:rPr sz="2000" spc="-90" dirty="0">
                <a:solidFill>
                  <a:srgbClr val="001F5F"/>
                </a:solidFill>
                <a:latin typeface="Arial"/>
                <a:cs typeface="Arial"/>
              </a:rPr>
              <a:t>gênero </a:t>
            </a:r>
            <a:r>
              <a:rPr sz="2000" spc="-65" dirty="0">
                <a:solidFill>
                  <a:srgbClr val="001F5F"/>
                </a:solidFill>
                <a:latin typeface="Arial"/>
                <a:cs typeface="Arial"/>
              </a:rPr>
              <a:t>‘Contrato’, </a:t>
            </a:r>
            <a:r>
              <a:rPr sz="2000" spc="-114" dirty="0">
                <a:solidFill>
                  <a:srgbClr val="001F5F"/>
                </a:solidFill>
                <a:latin typeface="Arial"/>
                <a:cs typeface="Arial"/>
              </a:rPr>
              <a:t>e </a:t>
            </a:r>
            <a:r>
              <a:rPr sz="2000" spc="-85" dirty="0">
                <a:solidFill>
                  <a:srgbClr val="001F5F"/>
                </a:solidFill>
                <a:latin typeface="Arial"/>
                <a:cs typeface="Arial"/>
              </a:rPr>
              <a:t>nem </a:t>
            </a:r>
            <a:r>
              <a:rPr sz="2000" spc="-90" dirty="0">
                <a:solidFill>
                  <a:srgbClr val="001F5F"/>
                </a:solidFill>
                <a:latin typeface="Arial"/>
                <a:cs typeface="Arial"/>
              </a:rPr>
              <a:t>previsão de pagamento </a:t>
            </a:r>
            <a:r>
              <a:rPr sz="2000" spc="-75" dirty="0">
                <a:solidFill>
                  <a:srgbClr val="001F5F"/>
                </a:solidFill>
                <a:latin typeface="Arial"/>
                <a:cs typeface="Arial"/>
              </a:rPr>
              <a:t>do  </a:t>
            </a:r>
            <a:r>
              <a:rPr sz="2000" spc="-90" dirty="0">
                <a:solidFill>
                  <a:srgbClr val="001F5F"/>
                </a:solidFill>
                <a:latin typeface="Arial"/>
                <a:cs typeface="Arial"/>
              </a:rPr>
              <a:t>serviço </a:t>
            </a:r>
            <a:r>
              <a:rPr sz="2000" spc="-30" dirty="0">
                <a:solidFill>
                  <a:srgbClr val="001F5F"/>
                </a:solidFill>
                <a:latin typeface="Arial"/>
                <a:cs typeface="Arial"/>
              </a:rPr>
              <a:t>por </a:t>
            </a:r>
            <a:r>
              <a:rPr sz="2000" spc="-45" dirty="0">
                <a:solidFill>
                  <a:srgbClr val="001F5F"/>
                </a:solidFill>
                <a:latin typeface="Arial"/>
                <a:cs typeface="Arial"/>
              </a:rPr>
              <a:t>parte </a:t>
            </a:r>
            <a:r>
              <a:rPr sz="2000" spc="-60" dirty="0">
                <a:solidFill>
                  <a:srgbClr val="001F5F"/>
                </a:solidFill>
                <a:latin typeface="Arial"/>
                <a:cs typeface="Arial"/>
              </a:rPr>
              <a:t>do </a:t>
            </a:r>
            <a:r>
              <a:rPr sz="2000" spc="-80" dirty="0">
                <a:solidFill>
                  <a:srgbClr val="001F5F"/>
                </a:solidFill>
                <a:latin typeface="Arial"/>
                <a:cs typeface="Arial"/>
              </a:rPr>
              <a:t>usuário, que </a:t>
            </a:r>
            <a:r>
              <a:rPr sz="2000" spc="-95" dirty="0">
                <a:solidFill>
                  <a:srgbClr val="001F5F"/>
                </a:solidFill>
                <a:latin typeface="Arial"/>
                <a:cs typeface="Arial"/>
              </a:rPr>
              <a:t>caracteriza </a:t>
            </a:r>
            <a:r>
              <a:rPr sz="2000" spc="-155" dirty="0">
                <a:solidFill>
                  <a:srgbClr val="001F5F"/>
                </a:solidFill>
                <a:latin typeface="Arial"/>
                <a:cs typeface="Arial"/>
              </a:rPr>
              <a:t>a </a:t>
            </a:r>
            <a:r>
              <a:rPr sz="2000" spc="-130" dirty="0">
                <a:solidFill>
                  <a:srgbClr val="001F5F"/>
                </a:solidFill>
                <a:latin typeface="Arial"/>
                <a:cs typeface="Arial"/>
              </a:rPr>
              <a:t>‘Concessão’. </a:t>
            </a:r>
            <a:r>
              <a:rPr sz="2000" spc="-125" dirty="0">
                <a:solidFill>
                  <a:srgbClr val="001F5F"/>
                </a:solidFill>
                <a:latin typeface="Arial"/>
                <a:cs typeface="Arial"/>
              </a:rPr>
              <a:t>Demanda  </a:t>
            </a:r>
            <a:r>
              <a:rPr sz="2000" spc="-85" dirty="0">
                <a:solidFill>
                  <a:srgbClr val="001F5F"/>
                </a:solidFill>
                <a:latin typeface="Arial"/>
                <a:cs typeface="Arial"/>
              </a:rPr>
              <a:t>autorização </a:t>
            </a:r>
            <a:r>
              <a:rPr sz="2000" spc="-75" dirty="0">
                <a:solidFill>
                  <a:srgbClr val="001F5F"/>
                </a:solidFill>
                <a:latin typeface="Arial"/>
                <a:cs typeface="Arial"/>
              </a:rPr>
              <a:t>legislativa </a:t>
            </a:r>
            <a:r>
              <a:rPr sz="2000" spc="-120" dirty="0">
                <a:solidFill>
                  <a:srgbClr val="001F5F"/>
                </a:solidFill>
                <a:latin typeface="Arial"/>
                <a:cs typeface="Arial"/>
              </a:rPr>
              <a:t>e </a:t>
            </a:r>
            <a:r>
              <a:rPr sz="2000" spc="-50" dirty="0">
                <a:solidFill>
                  <a:srgbClr val="001F5F"/>
                </a:solidFill>
                <a:latin typeface="Arial"/>
                <a:cs typeface="Arial"/>
              </a:rPr>
              <a:t>atendimento </a:t>
            </a:r>
            <a:r>
              <a:rPr sz="2000" spc="-105" dirty="0">
                <a:solidFill>
                  <a:srgbClr val="001F5F"/>
                </a:solidFill>
                <a:latin typeface="Arial"/>
                <a:cs typeface="Arial"/>
              </a:rPr>
              <a:t>ao </a:t>
            </a:r>
            <a:r>
              <a:rPr sz="2000" spc="-40" dirty="0">
                <a:solidFill>
                  <a:srgbClr val="001F5F"/>
                </a:solidFill>
                <a:latin typeface="Arial"/>
                <a:cs typeface="Arial"/>
              </a:rPr>
              <a:t>artigo </a:t>
            </a:r>
            <a:r>
              <a:rPr sz="2000" spc="-100" dirty="0">
                <a:solidFill>
                  <a:srgbClr val="001F5F"/>
                </a:solidFill>
                <a:latin typeface="Arial"/>
                <a:cs typeface="Arial"/>
              </a:rPr>
              <a:t>116 </a:t>
            </a:r>
            <a:r>
              <a:rPr sz="2000" spc="-110" dirty="0">
                <a:solidFill>
                  <a:srgbClr val="001F5F"/>
                </a:solidFill>
                <a:latin typeface="Arial"/>
                <a:cs typeface="Arial"/>
              </a:rPr>
              <a:t>da </a:t>
            </a:r>
            <a:r>
              <a:rPr sz="2000" spc="-130" dirty="0">
                <a:solidFill>
                  <a:srgbClr val="001F5F"/>
                </a:solidFill>
                <a:latin typeface="Arial"/>
                <a:cs typeface="Arial"/>
              </a:rPr>
              <a:t>Lei</a:t>
            </a:r>
            <a:r>
              <a:rPr sz="2000" spc="-2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55" dirty="0">
                <a:solidFill>
                  <a:srgbClr val="001F5F"/>
                </a:solidFill>
                <a:latin typeface="Arial"/>
                <a:cs typeface="Arial"/>
              </a:rPr>
              <a:t>8666/93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001F5F"/>
              </a:buClr>
              <a:buFont typeface="Arial"/>
              <a:buChar char="•"/>
            </a:pPr>
            <a:endParaRPr sz="2700">
              <a:latin typeface="Times New Roman"/>
              <a:cs typeface="Times New Roman"/>
            </a:endParaRPr>
          </a:p>
          <a:p>
            <a:pPr marL="1213485" lvl="1" indent="-172085">
              <a:lnSpc>
                <a:spcPct val="100000"/>
              </a:lnSpc>
              <a:buChar char="•"/>
              <a:tabLst>
                <a:tab pos="1214120" algn="l"/>
              </a:tabLst>
            </a:pPr>
            <a:r>
              <a:rPr sz="2000" spc="-100" dirty="0">
                <a:solidFill>
                  <a:srgbClr val="001F5F"/>
                </a:solidFill>
                <a:latin typeface="Arial"/>
                <a:cs typeface="Arial"/>
              </a:rPr>
              <a:t>112 </a:t>
            </a:r>
            <a:r>
              <a:rPr sz="2000" spc="-45" dirty="0">
                <a:solidFill>
                  <a:srgbClr val="001F5F"/>
                </a:solidFill>
                <a:latin typeface="Arial"/>
                <a:cs typeface="Arial"/>
              </a:rPr>
              <a:t>Artigo </a:t>
            </a:r>
            <a:r>
              <a:rPr sz="2000" spc="-85" dirty="0">
                <a:solidFill>
                  <a:srgbClr val="001F5F"/>
                </a:solidFill>
                <a:latin typeface="Arial"/>
                <a:cs typeface="Arial"/>
              </a:rPr>
              <a:t>16, </a:t>
            </a:r>
            <a:r>
              <a:rPr sz="2000" spc="-290" dirty="0">
                <a:solidFill>
                  <a:srgbClr val="001F5F"/>
                </a:solidFill>
                <a:latin typeface="Arial"/>
                <a:cs typeface="Arial"/>
              </a:rPr>
              <a:t>LF </a:t>
            </a:r>
            <a:r>
              <a:rPr sz="2000" spc="-90" dirty="0">
                <a:solidFill>
                  <a:srgbClr val="001F5F"/>
                </a:solidFill>
                <a:latin typeface="Arial"/>
                <a:cs typeface="Arial"/>
              </a:rPr>
              <a:t>n° </a:t>
            </a:r>
            <a:r>
              <a:rPr sz="2000" spc="-55" dirty="0">
                <a:solidFill>
                  <a:srgbClr val="001F5F"/>
                </a:solidFill>
                <a:latin typeface="Arial"/>
                <a:cs typeface="Arial"/>
              </a:rPr>
              <a:t>9.637/98. </a:t>
            </a:r>
            <a:r>
              <a:rPr sz="2000" spc="-100" dirty="0">
                <a:solidFill>
                  <a:srgbClr val="001F5F"/>
                </a:solidFill>
                <a:latin typeface="Arial"/>
                <a:cs typeface="Arial"/>
              </a:rPr>
              <a:t>113 </a:t>
            </a:r>
            <a:r>
              <a:rPr sz="2000" spc="-45" dirty="0">
                <a:solidFill>
                  <a:srgbClr val="001F5F"/>
                </a:solidFill>
                <a:latin typeface="Arial"/>
                <a:cs typeface="Arial"/>
              </a:rPr>
              <a:t>Artigo </a:t>
            </a:r>
            <a:r>
              <a:rPr sz="2000" spc="-15" dirty="0">
                <a:solidFill>
                  <a:srgbClr val="001F5F"/>
                </a:solidFill>
                <a:latin typeface="Arial"/>
                <a:cs typeface="Arial"/>
              </a:rPr>
              <a:t>5º, </a:t>
            </a:r>
            <a:r>
              <a:rPr sz="2000" spc="-290" dirty="0">
                <a:solidFill>
                  <a:srgbClr val="001F5F"/>
                </a:solidFill>
                <a:latin typeface="Arial"/>
                <a:cs typeface="Arial"/>
              </a:rPr>
              <a:t>LF </a:t>
            </a:r>
            <a:r>
              <a:rPr sz="2000" spc="-90" dirty="0">
                <a:solidFill>
                  <a:srgbClr val="001F5F"/>
                </a:solidFill>
                <a:latin typeface="Arial"/>
                <a:cs typeface="Arial"/>
              </a:rPr>
              <a:t>n°</a:t>
            </a:r>
            <a:r>
              <a:rPr sz="2000" spc="-1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spc="-55" dirty="0">
                <a:solidFill>
                  <a:srgbClr val="001F5F"/>
                </a:solidFill>
                <a:latin typeface="Arial"/>
                <a:cs typeface="Arial"/>
              </a:rPr>
              <a:t>9.637/98.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94612" y="732536"/>
            <a:ext cx="7434580" cy="83566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 marR="5080">
              <a:lnSpc>
                <a:spcPts val="3020"/>
              </a:lnSpc>
              <a:spcBef>
                <a:spcPts val="480"/>
              </a:spcBef>
              <a:tabLst>
                <a:tab pos="4277360" algn="l"/>
              </a:tabLst>
            </a:pPr>
            <a:r>
              <a:rPr sz="2800" b="0" spc="-90" dirty="0">
                <a:solidFill>
                  <a:srgbClr val="001F5F"/>
                </a:solidFill>
                <a:latin typeface="Arial"/>
                <a:cs typeface="Arial"/>
              </a:rPr>
              <a:t>Manual </a:t>
            </a:r>
            <a:r>
              <a:rPr sz="2800" b="0" spc="-200" dirty="0">
                <a:solidFill>
                  <a:srgbClr val="001F5F"/>
                </a:solidFill>
                <a:latin typeface="Arial"/>
                <a:cs typeface="Arial"/>
              </a:rPr>
              <a:t>Básico </a:t>
            </a:r>
            <a:r>
              <a:rPr sz="2800" b="0" spc="-120" dirty="0">
                <a:solidFill>
                  <a:srgbClr val="001F5F"/>
                </a:solidFill>
                <a:latin typeface="Arial"/>
                <a:cs typeface="Arial"/>
              </a:rPr>
              <a:t>Tribunal </a:t>
            </a:r>
            <a:r>
              <a:rPr sz="2800" b="0" spc="-130" dirty="0">
                <a:solidFill>
                  <a:srgbClr val="001F5F"/>
                </a:solidFill>
                <a:latin typeface="Arial"/>
                <a:cs typeface="Arial"/>
              </a:rPr>
              <a:t>de </a:t>
            </a:r>
            <a:r>
              <a:rPr sz="2800" b="0" spc="-195" dirty="0">
                <a:solidFill>
                  <a:srgbClr val="001F5F"/>
                </a:solidFill>
                <a:latin typeface="Arial"/>
                <a:cs typeface="Arial"/>
              </a:rPr>
              <a:t>Contas </a:t>
            </a:r>
            <a:r>
              <a:rPr sz="2800" b="0" spc="-90" dirty="0">
                <a:solidFill>
                  <a:srgbClr val="001F5F"/>
                </a:solidFill>
                <a:latin typeface="Arial"/>
                <a:cs typeface="Arial"/>
              </a:rPr>
              <a:t>do </a:t>
            </a:r>
            <a:r>
              <a:rPr sz="2800" b="0" spc="-190" dirty="0">
                <a:solidFill>
                  <a:srgbClr val="001F5F"/>
                </a:solidFill>
                <a:latin typeface="Arial"/>
                <a:cs typeface="Arial"/>
              </a:rPr>
              <a:t>Estado </a:t>
            </a:r>
            <a:r>
              <a:rPr sz="2800" b="0" spc="-130" dirty="0">
                <a:solidFill>
                  <a:srgbClr val="001F5F"/>
                </a:solidFill>
                <a:latin typeface="Arial"/>
                <a:cs typeface="Arial"/>
              </a:rPr>
              <a:t>de </a:t>
            </a:r>
            <a:r>
              <a:rPr sz="2800" b="0" spc="-300" dirty="0">
                <a:solidFill>
                  <a:srgbClr val="001F5F"/>
                </a:solidFill>
                <a:latin typeface="Arial"/>
                <a:cs typeface="Arial"/>
              </a:rPr>
              <a:t>São  </a:t>
            </a:r>
            <a:r>
              <a:rPr sz="2800" b="0" spc="-175" dirty="0">
                <a:solidFill>
                  <a:srgbClr val="001F5F"/>
                </a:solidFill>
                <a:latin typeface="Arial"/>
                <a:cs typeface="Arial"/>
              </a:rPr>
              <a:t>Paulo </a:t>
            </a:r>
            <a:r>
              <a:rPr sz="2800" b="0" spc="-80" dirty="0">
                <a:solidFill>
                  <a:srgbClr val="001F5F"/>
                </a:solidFill>
                <a:latin typeface="Arial"/>
                <a:cs typeface="Arial"/>
              </a:rPr>
              <a:t>- </a:t>
            </a:r>
            <a:r>
              <a:rPr sz="2800" b="0" spc="-265" dirty="0">
                <a:solidFill>
                  <a:srgbClr val="001F5F"/>
                </a:solidFill>
                <a:latin typeface="Arial"/>
                <a:cs typeface="Arial"/>
              </a:rPr>
              <a:t>Repasses</a:t>
            </a:r>
            <a:r>
              <a:rPr sz="2800" b="0" spc="-1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800" b="0" spc="-155" dirty="0">
                <a:solidFill>
                  <a:srgbClr val="001F5F"/>
                </a:solidFill>
                <a:latin typeface="Arial"/>
                <a:cs typeface="Arial"/>
              </a:rPr>
              <a:t>Públicos</a:t>
            </a:r>
            <a:r>
              <a:rPr sz="2800" b="0" spc="-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800" b="0" spc="-155" dirty="0">
                <a:solidFill>
                  <a:srgbClr val="001F5F"/>
                </a:solidFill>
                <a:latin typeface="Arial"/>
                <a:cs typeface="Arial"/>
              </a:rPr>
              <a:t>ao	Terceiro </a:t>
            </a:r>
            <a:r>
              <a:rPr sz="2800" b="0" spc="-140" dirty="0">
                <a:solidFill>
                  <a:srgbClr val="001F5F"/>
                </a:solidFill>
                <a:latin typeface="Arial"/>
                <a:cs typeface="Arial"/>
              </a:rPr>
              <a:t>Setor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 idx="4294967295"/>
          </p:nvPr>
        </p:nvSpPr>
        <p:spPr>
          <a:xfrm>
            <a:off x="2152650" y="838200"/>
            <a:ext cx="6991350" cy="1028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pt-BR" sz="3300" b="0" spc="-275" dirty="0" smtClean="0">
                <a:solidFill>
                  <a:srgbClr val="001F5F"/>
                </a:solidFill>
                <a:latin typeface="Arial"/>
                <a:cs typeface="Arial"/>
              </a:rPr>
              <a:t/>
            </a:r>
            <a:br>
              <a:rPr lang="pt-BR" sz="3300" b="0" spc="-275" dirty="0" smtClean="0">
                <a:solidFill>
                  <a:srgbClr val="001F5F"/>
                </a:solidFill>
                <a:latin typeface="Arial"/>
                <a:cs typeface="Arial"/>
              </a:rPr>
            </a:br>
            <a:r>
              <a:rPr sz="3300" b="0" spc="-420" dirty="0" smtClean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endParaRPr sz="3300" dirty="0">
              <a:latin typeface="Arial"/>
              <a:cs typeface="Arial"/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7808751"/>
              </p:ext>
            </p:extLst>
          </p:nvPr>
        </p:nvGraphicFramePr>
        <p:xfrm>
          <a:off x="152399" y="849086"/>
          <a:ext cx="8839201" cy="58645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31389"/>
                <a:gridCol w="1671620"/>
                <a:gridCol w="1552822"/>
                <a:gridCol w="2030548"/>
                <a:gridCol w="1552822"/>
              </a:tblGrid>
              <a:tr h="627881">
                <a:tc gridSpan="5">
                  <a:txBody>
                    <a:bodyPr/>
                    <a:lstStyle/>
                    <a:p>
                      <a:pPr marL="641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DEMONSTRATIVO DOS RECURSOS DISPONÍVEIS NO EXERCÍCIO</a:t>
                      </a:r>
                    </a:p>
                    <a:p>
                      <a:pPr marL="641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627881">
                <a:tc>
                  <a:txBody>
                    <a:bodyPr/>
                    <a:lstStyle/>
                    <a:p>
                      <a:pPr marL="641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DATA PREVISTA PARA O REPASSE (2)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641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VALORES PREVISTOS (R$)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641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DATA DO REPASSE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641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NÚMERO DO DOCUMENTO DE CRÉDITO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41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VALORES REPASSADOS (R$)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87773">
                <a:tc>
                  <a:txBody>
                    <a:bodyPr/>
                    <a:lstStyle/>
                    <a:p>
                      <a:pPr marL="641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05/07/2019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6413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225.000,00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641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15/08/2019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6413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663.261.000.100.028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413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225.000,00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87773">
                <a:tc>
                  <a:txBody>
                    <a:bodyPr/>
                    <a:lstStyle/>
                    <a:p>
                      <a:pPr marL="641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05/08/2019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6413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225.000,00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641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15/08/2019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6413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663.261.000.100.028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413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225.000,00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87773">
                <a:tc>
                  <a:txBody>
                    <a:bodyPr/>
                    <a:lstStyle/>
                    <a:p>
                      <a:pPr marL="641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05/09/2019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6413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225.000,00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641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05/09/2019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6413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663.261.000.100.028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413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225.000,00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87773">
                <a:tc gridSpan="3">
                  <a:txBody>
                    <a:bodyPr/>
                    <a:lstStyle/>
                    <a:p>
                      <a:pPr marL="6413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(A) SALDO DO EXERCÍCO ANTERIOR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413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413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87773">
                <a:tc gridSpan="3">
                  <a:txBody>
                    <a:bodyPr/>
                    <a:lstStyle/>
                    <a:p>
                      <a:pPr marL="6413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(B) REPASSES PÚBLICOS NO EXERCÍCIO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413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413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675.000,00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87773">
                <a:tc gridSpan="3">
                  <a:txBody>
                    <a:bodyPr/>
                    <a:lstStyle/>
                    <a:p>
                      <a:pPr marL="6413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(C) RECEITAS COM APLICAÇÕES FINANCEIRAS DOS REPASSES PÚBLICOS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413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413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397,98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50546">
                <a:tc gridSpan="3">
                  <a:txBody>
                    <a:bodyPr/>
                    <a:lstStyle/>
                    <a:p>
                      <a:pPr marL="6413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(D) OUTRAS RECEITAS DECORRENTES DA EXECUÇÃO DO AJUSTE (3)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413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413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13940">
                <a:tc gridSpan="3">
                  <a:txBody>
                    <a:bodyPr/>
                    <a:lstStyle/>
                    <a:p>
                      <a:pPr marL="6413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(E) TOTAL DE RECURSOS PÚBLICOS (A + B+ C + D)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413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413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675.397,98</a:t>
                      </a:r>
                      <a:r>
                        <a:rPr lang="pt-BR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87773">
                <a:tc gridSpan="3">
                  <a:txBody>
                    <a:bodyPr/>
                    <a:lstStyle/>
                    <a:p>
                      <a:pPr marL="6413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413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413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87773">
                <a:tc gridSpan="3">
                  <a:txBody>
                    <a:bodyPr/>
                    <a:lstStyle/>
                    <a:p>
                      <a:pPr marL="6413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(F) RECURSOS PRÓPRIOS DA ORGANIZAÇÃO SOCIAL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413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413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87773">
                <a:tc gridSpan="3">
                  <a:txBody>
                    <a:bodyPr/>
                    <a:lstStyle/>
                    <a:p>
                      <a:pPr marL="6413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(G) TOTAL DE RECURSOS DISPONÍVEIS NO EXERCÍCIO (E + F)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413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413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675.397,98</a:t>
                      </a:r>
                      <a:endParaRPr lang="pt-BR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áfico 2"/>
          <p:cNvGraphicFramePr/>
          <p:nvPr>
            <p:extLst>
              <p:ext uri="{D42A27DB-BD31-4B8C-83A1-F6EECF244321}">
                <p14:modId xmlns:p14="http://schemas.microsoft.com/office/powerpoint/2010/main" val="413695007"/>
              </p:ext>
            </p:extLst>
          </p:nvPr>
        </p:nvGraphicFramePr>
        <p:xfrm>
          <a:off x="1066800" y="1676400"/>
          <a:ext cx="72390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8147054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9411132"/>
              </p:ext>
            </p:extLst>
          </p:nvPr>
        </p:nvGraphicFramePr>
        <p:xfrm>
          <a:off x="152400" y="838199"/>
          <a:ext cx="8839199" cy="587797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79288"/>
                <a:gridCol w="75825"/>
                <a:gridCol w="1775159"/>
                <a:gridCol w="1775159"/>
                <a:gridCol w="1775159"/>
                <a:gridCol w="1432513"/>
                <a:gridCol w="226096"/>
              </a:tblGrid>
              <a:tr h="279230">
                <a:tc>
                  <a:txBody>
                    <a:bodyPr/>
                    <a:lstStyle/>
                    <a:p>
                      <a:pPr marL="641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032" marR="39032" marT="0" marB="0">
                    <a:solidFill>
                      <a:schemeClr val="tx2"/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641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DEMONSTRATIVO DAS DESPESAS INCORRIDAS NO EXERCÍCIO</a:t>
                      </a:r>
                      <a:endParaRPr lang="pt-BR" sz="1600" b="1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032" marR="39032" marT="0" marB="0" anchor="ctr"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621551">
                <a:tc>
                  <a:txBody>
                    <a:bodyPr/>
                    <a:lstStyle/>
                    <a:p>
                      <a:pPr marL="6413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032" marR="39032" marT="0" marB="0"/>
                </a:tc>
                <a:tc gridSpan="6">
                  <a:txBody>
                    <a:bodyPr/>
                    <a:lstStyle/>
                    <a:p>
                      <a:pPr marL="6413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marL="6413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ORIGEM DOS RECURSOS (4</a:t>
                      </a: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): MUNICIPAL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6413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032" marR="39032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474406">
                <a:tc gridSpan="2">
                  <a:txBody>
                    <a:bodyPr/>
                    <a:lstStyle/>
                    <a:p>
                      <a:pPr marL="641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CATEGORIA OU FINALIDADE DA DESPESA (8)</a:t>
                      </a:r>
                    </a:p>
                    <a:p>
                      <a:pPr marL="641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032" marR="39032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41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DESPESAS CONTABILIZADAS NESTE EXERCÍCIO (R$)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032" marR="39032" marT="0" marB="0" anchor="ctr"/>
                </a:tc>
                <a:tc>
                  <a:txBody>
                    <a:bodyPr/>
                    <a:lstStyle/>
                    <a:p>
                      <a:pPr marL="641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DESPESAS CONTABILIZADAS EM EXERCÍCIOS ANTERIORES E PAGAS NESTE EXERCÍCIO (R$) </a:t>
                      </a:r>
                    </a:p>
                    <a:p>
                      <a:pPr marL="641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(H)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032" marR="39032" marT="0" marB="0" anchor="ctr"/>
                </a:tc>
                <a:tc>
                  <a:txBody>
                    <a:bodyPr/>
                    <a:lstStyle/>
                    <a:p>
                      <a:pPr marL="641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DESPESAS CONTABILIZADAS NESTE EXERCÍCIO E PAGAS NESTE EXERCÍCIO (R$) </a:t>
                      </a:r>
                    </a:p>
                    <a:p>
                      <a:pPr marL="641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(I)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032" marR="39032" marT="0" marB="0" anchor="ctr"/>
                </a:tc>
                <a:tc>
                  <a:txBody>
                    <a:bodyPr/>
                    <a:lstStyle/>
                    <a:p>
                      <a:pPr marL="641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marL="641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DE DESPESAS PAGAS NESTE EXERCÍCIO (R$) </a:t>
                      </a:r>
                    </a:p>
                    <a:p>
                      <a:pPr marL="641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(J= H + I)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032" marR="39032" marT="0" marB="0"/>
                </a:tc>
                <a:tc>
                  <a:txBody>
                    <a:bodyPr/>
                    <a:lstStyle/>
                    <a:p>
                      <a:endParaRPr lang="pt-BR" sz="1600"/>
                    </a:p>
                  </a:txBody>
                  <a:tcPr marL="80295" marR="80295" marT="40148" marB="40148"/>
                </a:tc>
              </a:tr>
              <a:tr h="434003">
                <a:tc gridSpan="2">
                  <a:txBody>
                    <a:bodyPr/>
                    <a:lstStyle/>
                    <a:p>
                      <a:pPr marL="6413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Recursos humanos (5)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032" marR="39032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413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146.080,34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032" marR="39032" marT="0" marB="0" anchor="ctr"/>
                </a:tc>
                <a:tc>
                  <a:txBody>
                    <a:bodyPr/>
                    <a:lstStyle/>
                    <a:p>
                      <a:pPr marL="6413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032" marR="39032" marT="0" marB="0" anchor="ctr"/>
                </a:tc>
                <a:tc>
                  <a:txBody>
                    <a:bodyPr/>
                    <a:lstStyle/>
                    <a:p>
                      <a:pPr marL="6413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146.080,34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032" marR="3903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146.080,34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032" marR="39032" marT="0" marB="0"/>
                </a:tc>
                <a:tc>
                  <a:txBody>
                    <a:bodyPr/>
                    <a:lstStyle/>
                    <a:p>
                      <a:endParaRPr lang="pt-BR" sz="1600"/>
                    </a:p>
                  </a:txBody>
                  <a:tcPr marL="80295" marR="80295" marT="40148" marB="40148"/>
                </a:tc>
              </a:tr>
              <a:tr h="434003">
                <a:tc gridSpan="2">
                  <a:txBody>
                    <a:bodyPr/>
                    <a:lstStyle/>
                    <a:p>
                      <a:pPr marL="6413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Recursos humanos (6)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032" marR="39032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413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27.995,36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032" marR="39032" marT="0" marB="0" anchor="ctr"/>
                </a:tc>
                <a:tc>
                  <a:txBody>
                    <a:bodyPr/>
                    <a:lstStyle/>
                    <a:p>
                      <a:pPr marL="6413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032" marR="39032" marT="0" marB="0" anchor="ctr"/>
                </a:tc>
                <a:tc>
                  <a:txBody>
                    <a:bodyPr/>
                    <a:lstStyle/>
                    <a:p>
                      <a:pPr marL="6413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27.995,36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032" marR="3903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27.995,36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032" marR="39032" marT="0" marB="0"/>
                </a:tc>
                <a:tc>
                  <a:txBody>
                    <a:bodyPr/>
                    <a:lstStyle/>
                    <a:p>
                      <a:endParaRPr lang="pt-BR" sz="1600"/>
                    </a:p>
                  </a:txBody>
                  <a:tcPr marL="80295" marR="80295" marT="40148" marB="40148"/>
                </a:tc>
              </a:tr>
              <a:tr h="434003">
                <a:tc gridSpan="2">
                  <a:txBody>
                    <a:bodyPr/>
                    <a:lstStyle/>
                    <a:p>
                      <a:pPr marL="6413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Medicamentos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032" marR="39032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413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168,00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032" marR="3903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t-BR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032" marR="39032" marT="0" marB="0"/>
                </a:tc>
                <a:tc>
                  <a:txBody>
                    <a:bodyPr/>
                    <a:lstStyle/>
                    <a:p>
                      <a:pPr marL="6413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168,00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032" marR="3903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168,00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032" marR="39032" marT="0" marB="0"/>
                </a:tc>
                <a:tc>
                  <a:txBody>
                    <a:bodyPr/>
                    <a:lstStyle/>
                    <a:p>
                      <a:endParaRPr lang="pt-BR" sz="1600"/>
                    </a:p>
                  </a:txBody>
                  <a:tcPr marL="80295" marR="80295" marT="40148" marB="40148"/>
                </a:tc>
              </a:tr>
              <a:tr h="434003">
                <a:tc gridSpan="2">
                  <a:txBody>
                    <a:bodyPr/>
                    <a:lstStyle/>
                    <a:p>
                      <a:pPr marL="6413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Gêneros alimentícios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032" marR="39032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413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2.355,02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032" marR="3903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t-BR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032" marR="39032" marT="0" marB="0"/>
                </a:tc>
                <a:tc>
                  <a:txBody>
                    <a:bodyPr/>
                    <a:lstStyle/>
                    <a:p>
                      <a:pPr marL="6413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2.355,02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032" marR="3903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2.355,02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032" marR="39032" marT="0" marB="0"/>
                </a:tc>
                <a:tc>
                  <a:txBody>
                    <a:bodyPr/>
                    <a:lstStyle/>
                    <a:p>
                      <a:endParaRPr lang="pt-BR" sz="1600"/>
                    </a:p>
                  </a:txBody>
                  <a:tcPr marL="80295" marR="80295" marT="40148" marB="40148"/>
                </a:tc>
              </a:tr>
              <a:tr h="434003">
                <a:tc gridSpan="2">
                  <a:txBody>
                    <a:bodyPr/>
                    <a:lstStyle/>
                    <a:p>
                      <a:pPr marL="6413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Outros materiais de consumo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032" marR="39032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413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1.895,04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032" marR="3903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t-BR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032" marR="39032" marT="0" marB="0"/>
                </a:tc>
                <a:tc>
                  <a:txBody>
                    <a:bodyPr/>
                    <a:lstStyle/>
                    <a:p>
                      <a:pPr marL="6413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1.895,04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032" marR="3903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1.895,04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032" marR="39032" marT="0" marB="0"/>
                </a:tc>
                <a:tc>
                  <a:txBody>
                    <a:bodyPr/>
                    <a:lstStyle/>
                    <a:p>
                      <a:endParaRPr lang="pt-BR" sz="1600"/>
                    </a:p>
                  </a:txBody>
                  <a:tcPr marL="80295" marR="80295" marT="40148" marB="40148"/>
                </a:tc>
              </a:tr>
              <a:tr h="434003">
                <a:tc gridSpan="2">
                  <a:txBody>
                    <a:bodyPr/>
                    <a:lstStyle/>
                    <a:p>
                      <a:pPr marL="6413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Serviços médicos (*)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032" marR="39032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413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246.391,02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032" marR="3903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t-BR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032" marR="39032" marT="0" marB="0"/>
                </a:tc>
                <a:tc>
                  <a:txBody>
                    <a:bodyPr/>
                    <a:lstStyle/>
                    <a:p>
                      <a:pPr marL="6413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246.391,02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032" marR="3903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246.391,02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032" marR="39032" marT="0" marB="0"/>
                </a:tc>
                <a:tc>
                  <a:txBody>
                    <a:bodyPr/>
                    <a:lstStyle/>
                    <a:p>
                      <a:endParaRPr lang="pt-BR" sz="1600"/>
                    </a:p>
                  </a:txBody>
                  <a:tcPr marL="80295" marR="80295" marT="40148" marB="40148"/>
                </a:tc>
              </a:tr>
              <a:tr h="454194">
                <a:tc gridSpan="2">
                  <a:txBody>
                    <a:bodyPr/>
                    <a:lstStyle/>
                    <a:p>
                      <a:pPr marL="6413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Despesas financeiras e bancárias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032" marR="39032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413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762,65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032" marR="3903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t-BR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032" marR="39032" marT="0" marB="0"/>
                </a:tc>
                <a:tc>
                  <a:txBody>
                    <a:bodyPr/>
                    <a:lstStyle/>
                    <a:p>
                      <a:pPr marL="6413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762,65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032" marR="3903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762,65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032" marR="39032" marT="0" marB="0"/>
                </a:tc>
                <a:tc>
                  <a:txBody>
                    <a:bodyPr/>
                    <a:lstStyle/>
                    <a:p>
                      <a:endParaRPr lang="pt-BR" sz="1600"/>
                    </a:p>
                  </a:txBody>
                  <a:tcPr marL="80295" marR="80295" marT="40148" marB="40148"/>
                </a:tc>
              </a:tr>
              <a:tr h="434003">
                <a:tc gridSpan="2">
                  <a:txBody>
                    <a:bodyPr/>
                    <a:lstStyle/>
                    <a:p>
                      <a:pPr marL="6413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032" marR="39032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413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425.647,43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032" marR="3903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t-BR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9032" marR="39032" marT="0" marB="0"/>
                </a:tc>
                <a:tc>
                  <a:txBody>
                    <a:bodyPr/>
                    <a:lstStyle/>
                    <a:p>
                      <a:pPr marL="6413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425.647,43</a:t>
                      </a:r>
                      <a:endParaRPr lang="pt-BR" sz="12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032" marR="39032" marT="0" marB="0" anchor="ctr"/>
                </a:tc>
                <a:tc>
                  <a:txBody>
                    <a:bodyPr/>
                    <a:lstStyle/>
                    <a:p>
                      <a:pPr marL="6413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425.647,43</a:t>
                      </a:r>
                      <a:endParaRPr lang="pt-BR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032" marR="39032" marT="0" marB="0"/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 marL="80295" marR="80295" marT="40148" marB="40148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73836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653783" y="1304671"/>
            <a:ext cx="2490215" cy="47898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60447" y="1696973"/>
            <a:ext cx="39503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2D2F92"/>
                </a:solidFill>
              </a:rPr>
              <a:t>O </a:t>
            </a:r>
            <a:r>
              <a:rPr sz="2400" spc="-5" dirty="0" smtClean="0">
                <a:solidFill>
                  <a:srgbClr val="2D2F92"/>
                </a:solidFill>
              </a:rPr>
              <a:t>CONTRATO</a:t>
            </a:r>
            <a:endParaRPr sz="2400" dirty="0"/>
          </a:p>
        </p:txBody>
      </p:sp>
      <p:sp>
        <p:nvSpPr>
          <p:cNvPr id="4" name="object 4"/>
          <p:cNvSpPr txBox="1"/>
          <p:nvPr/>
        </p:nvSpPr>
        <p:spPr>
          <a:xfrm>
            <a:off x="617029" y="2362200"/>
            <a:ext cx="7837170" cy="378885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1600" b="1" spc="-5" dirty="0" err="1">
                <a:solidFill>
                  <a:srgbClr val="2D2F92"/>
                </a:solidFill>
                <a:latin typeface="Arial"/>
                <a:cs typeface="Arial"/>
              </a:rPr>
              <a:t>Contrato</a:t>
            </a:r>
            <a:r>
              <a:rPr sz="1600" b="1" spc="-5" dirty="0">
                <a:solidFill>
                  <a:srgbClr val="2D2F92"/>
                </a:solidFill>
                <a:latin typeface="Arial"/>
                <a:cs typeface="Arial"/>
              </a:rPr>
              <a:t> </a:t>
            </a:r>
            <a:r>
              <a:rPr lang="pt-BR" sz="1600" b="1" spc="-5" dirty="0" smtClean="0">
                <a:solidFill>
                  <a:srgbClr val="2D2F92"/>
                </a:solidFill>
                <a:latin typeface="Arial"/>
                <a:cs typeface="Arial"/>
              </a:rPr>
              <a:t>de Gestão Parcial nº01/2019</a:t>
            </a:r>
          </a:p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lang="pt-BR" sz="1600" b="1" spc="-5" dirty="0" smtClean="0">
                <a:solidFill>
                  <a:srgbClr val="2D2F92"/>
                </a:solidFill>
                <a:latin typeface="Arial"/>
                <a:cs typeface="Arial"/>
              </a:rPr>
              <a:t>(Serviços de Urgência e Emergência e de Atenção Básica)</a:t>
            </a:r>
          </a:p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lang="pt-BR" sz="1600" b="1" spc="-5" dirty="0" smtClean="0">
                <a:solidFill>
                  <a:srgbClr val="2D2F92"/>
                </a:solidFill>
                <a:latin typeface="Arial"/>
                <a:cs typeface="Arial"/>
              </a:rPr>
              <a:t>Processo nº 40/2019- Dispensa de Licitação nº 16/2019</a:t>
            </a:r>
          </a:p>
          <a:p>
            <a:pPr algn="ctr">
              <a:lnSpc>
                <a:spcPct val="100000"/>
              </a:lnSpc>
              <a:spcBef>
                <a:spcPts val="105"/>
              </a:spcBef>
            </a:pPr>
            <a:endParaRPr lang="pt-BR" sz="1600" b="1" spc="-5" dirty="0">
              <a:solidFill>
                <a:srgbClr val="2D2F92"/>
              </a:solidFill>
              <a:latin typeface="Arial"/>
              <a:cs typeface="Arial"/>
            </a:endParaRPr>
          </a:p>
          <a:p>
            <a:pPr algn="just">
              <a:lnSpc>
                <a:spcPct val="100000"/>
              </a:lnSpc>
              <a:spcBef>
                <a:spcPts val="105"/>
              </a:spcBef>
            </a:pPr>
            <a:r>
              <a:rPr lang="pt-BR" sz="1600" b="1" spc="-5" dirty="0" smtClean="0">
                <a:solidFill>
                  <a:srgbClr val="2D2F92"/>
                </a:solidFill>
                <a:latin typeface="Arial"/>
                <a:cs typeface="Arial"/>
              </a:rPr>
              <a:t>O presente contrato tem por objeto o gerenciamento e execução das ações e serviços de saúde de urgência e emergência 24 horas e serviços de atenção básica especificada no Município.</a:t>
            </a:r>
            <a:endParaRPr sz="1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400" dirty="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50100"/>
              </a:lnSpc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1600" spc="-70" dirty="0">
                <a:solidFill>
                  <a:srgbClr val="002060"/>
                </a:solidFill>
                <a:latin typeface="Arial"/>
                <a:cs typeface="Arial"/>
              </a:rPr>
              <a:t>Valor </a:t>
            </a:r>
            <a:r>
              <a:rPr sz="1600" spc="-45" dirty="0">
                <a:solidFill>
                  <a:srgbClr val="002060"/>
                </a:solidFill>
                <a:latin typeface="Arial"/>
                <a:cs typeface="Arial"/>
              </a:rPr>
              <a:t>do </a:t>
            </a:r>
            <a:r>
              <a:rPr sz="1600" spc="-30" dirty="0" err="1" smtClean="0">
                <a:solidFill>
                  <a:srgbClr val="002060"/>
                </a:solidFill>
                <a:latin typeface="Arial"/>
                <a:cs typeface="Arial"/>
              </a:rPr>
              <a:t>contrato</a:t>
            </a:r>
            <a:r>
              <a:rPr sz="1600" spc="-65" dirty="0" smtClean="0">
                <a:solidFill>
                  <a:srgbClr val="002060"/>
                </a:solidFill>
                <a:latin typeface="Arial"/>
                <a:cs typeface="Arial"/>
              </a:rPr>
              <a:t>: </a:t>
            </a:r>
            <a:r>
              <a:rPr sz="1600" b="1" spc="-145" dirty="0">
                <a:solidFill>
                  <a:srgbClr val="002060"/>
                </a:solidFill>
                <a:latin typeface="Arial"/>
                <a:cs typeface="Arial"/>
              </a:rPr>
              <a:t>R$ </a:t>
            </a:r>
            <a:r>
              <a:rPr lang="pt-BR" sz="1600" b="1" spc="-145" dirty="0" smtClean="0">
                <a:solidFill>
                  <a:srgbClr val="002060"/>
                </a:solidFill>
                <a:latin typeface="Arial"/>
                <a:cs typeface="Arial"/>
              </a:rPr>
              <a:t> 1.350.000,00</a:t>
            </a:r>
            <a:r>
              <a:rPr lang="pt-BR" sz="1600" b="1" spc="-65" dirty="0" smtClean="0">
                <a:solidFill>
                  <a:srgbClr val="002060"/>
                </a:solidFill>
                <a:latin typeface="Arial"/>
                <a:cs typeface="Arial"/>
              </a:rPr>
              <a:t> ( um  milhão e trezentos e cinquenta mil reais</a:t>
            </a:r>
            <a:r>
              <a:rPr sz="1600" b="1" spc="-110" dirty="0" smtClean="0">
                <a:solidFill>
                  <a:srgbClr val="002060"/>
                </a:solidFill>
                <a:latin typeface="Arial"/>
                <a:cs typeface="Arial"/>
              </a:rPr>
              <a:t>) </a:t>
            </a:r>
            <a:r>
              <a:rPr sz="1600" b="1" spc="-80" dirty="0">
                <a:solidFill>
                  <a:srgbClr val="002060"/>
                </a:solidFill>
                <a:latin typeface="Arial"/>
                <a:cs typeface="Arial"/>
              </a:rPr>
              <a:t>;</a:t>
            </a:r>
            <a:endParaRPr sz="1600" dirty="0">
              <a:solidFill>
                <a:srgbClr val="002060"/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6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1600" spc="-70" dirty="0">
                <a:solidFill>
                  <a:srgbClr val="002060"/>
                </a:solidFill>
                <a:latin typeface="Arial"/>
                <a:cs typeface="Arial"/>
              </a:rPr>
              <a:t>Valor</a:t>
            </a:r>
            <a:r>
              <a:rPr sz="1600" spc="2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pt-BR" sz="1600" spc="-45" dirty="0" smtClean="0">
                <a:solidFill>
                  <a:srgbClr val="002060"/>
                </a:solidFill>
                <a:latin typeface="Arial"/>
                <a:cs typeface="Arial"/>
              </a:rPr>
              <a:t>Mensal</a:t>
            </a:r>
            <a:r>
              <a:rPr sz="1600" spc="-55" dirty="0" smtClean="0">
                <a:solidFill>
                  <a:srgbClr val="002060"/>
                </a:solidFill>
                <a:latin typeface="Arial"/>
                <a:cs typeface="Arial"/>
              </a:rPr>
              <a:t>:</a:t>
            </a:r>
            <a:r>
              <a:rPr sz="1600" spc="20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1600" b="1" spc="-145" dirty="0">
                <a:solidFill>
                  <a:srgbClr val="002060"/>
                </a:solidFill>
                <a:latin typeface="Arial"/>
                <a:cs typeface="Arial"/>
              </a:rPr>
              <a:t>R$</a:t>
            </a:r>
            <a:r>
              <a:rPr sz="1600" b="1" spc="35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pt-BR" sz="1600" b="1" spc="35" dirty="0" smtClean="0">
                <a:solidFill>
                  <a:srgbClr val="002060"/>
                </a:solidFill>
                <a:latin typeface="Arial"/>
                <a:cs typeface="Arial"/>
              </a:rPr>
              <a:t>225.000,00</a:t>
            </a:r>
            <a:r>
              <a:rPr sz="1600" b="1" spc="30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1600" b="1" spc="-75" dirty="0" smtClean="0">
                <a:solidFill>
                  <a:srgbClr val="002060"/>
                </a:solidFill>
                <a:latin typeface="Arial"/>
                <a:cs typeface="Arial"/>
              </a:rPr>
              <a:t>(</a:t>
            </a:r>
            <a:r>
              <a:rPr lang="pt-BR" sz="1600" b="1" spc="-75" dirty="0" smtClean="0">
                <a:solidFill>
                  <a:srgbClr val="002060"/>
                </a:solidFill>
                <a:latin typeface="Arial"/>
                <a:cs typeface="Arial"/>
              </a:rPr>
              <a:t>duzentos e vinte e cinco mil reais</a:t>
            </a:r>
            <a:r>
              <a:rPr sz="1600" b="1" spc="-100" dirty="0" smtClean="0">
                <a:solidFill>
                  <a:srgbClr val="002060"/>
                </a:solidFill>
                <a:latin typeface="Arial"/>
                <a:cs typeface="Arial"/>
              </a:rPr>
              <a:t>).</a:t>
            </a:r>
            <a:endParaRPr lang="pt-BR" sz="1600" b="1" spc="-15" dirty="0" smtClean="0">
              <a:solidFill>
                <a:srgbClr val="002060"/>
              </a:solidFill>
              <a:latin typeface="Arial"/>
              <a:cs typeface="Arial"/>
            </a:endParaRPr>
          </a:p>
          <a:p>
            <a:pPr marL="12700">
              <a:tabLst>
                <a:tab pos="354965" algn="l"/>
                <a:tab pos="355600" algn="l"/>
              </a:tabLst>
            </a:pPr>
            <a:endParaRPr lang="pt-BR" sz="1600" spc="105" dirty="0" smtClean="0">
              <a:solidFill>
                <a:srgbClr val="002060"/>
              </a:solidFill>
              <a:latin typeface="Arial"/>
              <a:cs typeface="Arial"/>
            </a:endParaRPr>
          </a:p>
          <a:p>
            <a:pPr marL="12700">
              <a:tabLst>
                <a:tab pos="354965" algn="l"/>
                <a:tab pos="355600" algn="l"/>
              </a:tabLst>
            </a:pPr>
            <a:r>
              <a:rPr lang="pt-BR" sz="1600" spc="105" dirty="0" smtClean="0">
                <a:solidFill>
                  <a:srgbClr val="002060"/>
                </a:solidFill>
                <a:latin typeface="Arial"/>
                <a:cs typeface="Arial"/>
              </a:rPr>
              <a:t>* </a:t>
            </a:r>
            <a:r>
              <a:rPr lang="pt-BR" sz="1600" spc="-45" dirty="0">
                <a:solidFill>
                  <a:srgbClr val="002060"/>
                </a:solidFill>
                <a:latin typeface="Arial"/>
                <a:cs typeface="Arial"/>
              </a:rPr>
              <a:t>Valor </a:t>
            </a:r>
            <a:r>
              <a:rPr lang="pt-BR" sz="1600" spc="-25" dirty="0">
                <a:solidFill>
                  <a:srgbClr val="002060"/>
                </a:solidFill>
                <a:latin typeface="Arial"/>
                <a:cs typeface="Arial"/>
              </a:rPr>
              <a:t>ao custeio mensal</a:t>
            </a:r>
            <a:endParaRPr lang="pt-BR" sz="160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Symbol"/>
              <a:buChar char=""/>
              <a:tabLst>
                <a:tab pos="354965" algn="l"/>
                <a:tab pos="355600" algn="l"/>
              </a:tabLst>
            </a:pPr>
            <a:endParaRPr lang="pt-BR" sz="1400" b="1" spc="-15" dirty="0">
              <a:solidFill>
                <a:srgbClr val="002060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354965" algn="l"/>
                <a:tab pos="355600" algn="l"/>
              </a:tabLst>
            </a:pPr>
            <a:r>
              <a:rPr lang="pt-BR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9722460"/>
              </p:ext>
            </p:extLst>
          </p:nvPr>
        </p:nvGraphicFramePr>
        <p:xfrm>
          <a:off x="228600" y="1676403"/>
          <a:ext cx="8551864" cy="43433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09954"/>
                <a:gridCol w="1234711"/>
                <a:gridCol w="1721684"/>
                <a:gridCol w="1385515"/>
              </a:tblGrid>
              <a:tr h="7704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pt-BR" sz="28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PLANO</a:t>
                      </a:r>
                      <a:r>
                        <a:rPr lang="pt-BR" sz="280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TRABALHO</a:t>
                      </a:r>
                      <a:endParaRPr lang="pt-BR" sz="2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08" marR="9208" marT="9208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Valor Contratado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08" marR="9208" marT="9208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Valor Gasto Julho á Setembro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08" marR="9208" marT="9208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08" marR="9208" marT="9208" marB="0" anchor="ctr">
                    <a:solidFill>
                      <a:schemeClr val="tx2"/>
                    </a:solidFill>
                  </a:tcPr>
                </a:tc>
              </a:tr>
              <a:tr h="45404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Recursos Humanos 1 (Salários e Encargos)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08" marR="9208" marT="92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R$ 444.000,00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08" marR="9208" marT="920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R$146.080,34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08" marR="9208" marT="92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33%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08" marR="9208" marT="9208" marB="0" anchor="b"/>
                </a:tc>
              </a:tr>
              <a:tr h="45404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Recursos Humanos 2 (PJ e RPA)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08" marR="9208" marT="92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R$ 850.000,00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08" marR="9208" marT="920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R$274.386,38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08" marR="9208" marT="92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32%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08" marR="9208" marT="9208" marB="0" anchor="b"/>
                </a:tc>
              </a:tr>
              <a:tr h="39466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Material Médico Hospitalar e Medicamentos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08" marR="9208" marT="92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R$ 21.000,00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08" marR="9208" marT="92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R$168,00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08" marR="9208" marT="92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1%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08" marR="9208" marT="9208" marB="0" anchor="ctr"/>
                </a:tc>
              </a:tr>
              <a:tr h="45404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Materiais e Itens de Expedientes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08" marR="9208" marT="92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R$ 6.000,00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08" marR="9208" marT="920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R$1.895,04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08" marR="9208" marT="92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32%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08" marR="9208" marT="9208" marB="0" anchor="b"/>
                </a:tc>
              </a:tr>
              <a:tr h="45404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Materiais de Consumo Gênero Alimenticio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08" marR="9208" marT="92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R$ 6.000,00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08" marR="9208" marT="920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R$2.355,02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08" marR="9208" marT="92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39%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08" marR="9208" marT="9208" marB="0" anchor="b"/>
                </a:tc>
              </a:tr>
              <a:tr h="45404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Materiais de Consumo Gênero de Limpeza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08" marR="9208" marT="92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R$ 3.000,00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08" marR="9208" marT="920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R$0,00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08" marR="9208" marT="92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08" marR="9208" marT="9208" marB="0" anchor="b"/>
                </a:tc>
              </a:tr>
              <a:tr h="45404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Outras Despesas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08" marR="9208" marT="92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R$ 20.000,00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08" marR="9208" marT="920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R$0,00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08" marR="9208" marT="920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08" marR="9208" marT="9208" marB="0" anchor="b"/>
                </a:tc>
              </a:tr>
              <a:tr h="45404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pt-BR" sz="14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08" marR="9208" marT="92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R$ 1.350.000,00</a:t>
                      </a:r>
                      <a:endParaRPr lang="pt-BR" sz="14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08" marR="9208" marT="920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R$424.884,78</a:t>
                      </a:r>
                      <a:endParaRPr lang="pt-BR" sz="14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08" marR="9208" marT="92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14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08" marR="9208" marT="9208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434583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á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4712945"/>
              </p:ext>
            </p:extLst>
          </p:nvPr>
        </p:nvGraphicFramePr>
        <p:xfrm>
          <a:off x="228600" y="1195386"/>
          <a:ext cx="8763000" cy="5281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2508504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0601113"/>
              </p:ext>
            </p:extLst>
          </p:nvPr>
        </p:nvGraphicFramePr>
        <p:xfrm>
          <a:off x="762000" y="1524002"/>
          <a:ext cx="7924800" cy="43433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862996"/>
                <a:gridCol w="2061804"/>
              </a:tblGrid>
              <a:tr h="660499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t-BR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DEMONSTRATIVO DO SALDO FINANCEIRO DO EXERCÍCIO</a:t>
                      </a:r>
                      <a:endParaRPr lang="pt-BR" sz="1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66049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t-BR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(G) TOTAL DE RECURSOS DISPONÍVEL NO EXERCÍCIO </a:t>
                      </a:r>
                      <a:endParaRPr lang="pt-BR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t-BR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675.397,98</a:t>
                      </a:r>
                      <a:endParaRPr lang="pt-BR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66049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t-BR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(J) DESPESAS PAGAS NO EXERCÍCIO (H+I)</a:t>
                      </a:r>
                      <a:endParaRPr lang="pt-BR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t-BR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425.647,43</a:t>
                      </a:r>
                      <a:endParaRPr lang="pt-BR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66049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t-BR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(K) RECURSO PÚBLICO NÃO APLICADO [E – (J – F)]</a:t>
                      </a:r>
                      <a:endParaRPr lang="pt-BR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t-BR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249.750,55</a:t>
                      </a:r>
                      <a:endParaRPr lang="pt-BR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66049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t-BR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(L) VALOR DEVOLVIDO AO ÓRGÃO PÚBLICO </a:t>
                      </a:r>
                      <a:endParaRPr lang="pt-BR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t-BR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  <a:endParaRPr lang="pt-BR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104090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t-BR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(M) VALOR AUTORIZADO PARA APLICAÇÃO NO EXERCÍCIO SEGUINTE (K – L)</a:t>
                      </a:r>
                      <a:endParaRPr lang="pt-BR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t-BR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249.750,55</a:t>
                      </a:r>
                      <a:endParaRPr lang="pt-BR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366253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09600"/>
            <a:ext cx="8534400" cy="6019800"/>
          </a:xfrm>
          <a:prstGeom prst="rect">
            <a:avLst/>
          </a:prstGeom>
        </p:spPr>
      </p:pic>
      <p:sp>
        <p:nvSpPr>
          <p:cNvPr id="4" name="Elipse 3"/>
          <p:cNvSpPr/>
          <p:nvPr/>
        </p:nvSpPr>
        <p:spPr>
          <a:xfrm>
            <a:off x="990600" y="4191000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6" name="Conector de seta reta 5"/>
          <p:cNvCxnSpPr/>
          <p:nvPr/>
        </p:nvCxnSpPr>
        <p:spPr>
          <a:xfrm flipH="1">
            <a:off x="4114800" y="3992878"/>
            <a:ext cx="685800" cy="48768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17246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16427" y="3030727"/>
            <a:ext cx="331152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0" dirty="0">
                <a:latin typeface="Arial"/>
                <a:cs typeface="Arial"/>
              </a:rPr>
              <a:t>OBRIGADO</a:t>
            </a:r>
            <a:endParaRPr sz="4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89557" y="4060317"/>
            <a:ext cx="55638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61795" marR="5080" indent="-164973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EC018B"/>
                </a:solidFill>
                <a:latin typeface="Arial"/>
                <a:cs typeface="Arial"/>
              </a:rPr>
              <a:t>Organização Social de Saúde Pirangi </a:t>
            </a:r>
            <a:r>
              <a:rPr sz="1800" dirty="0">
                <a:solidFill>
                  <a:srgbClr val="EC018B"/>
                </a:solidFill>
                <a:latin typeface="Arial"/>
                <a:cs typeface="Arial"/>
              </a:rPr>
              <a:t>– OSS PIRANGI  </a:t>
            </a:r>
            <a:r>
              <a:rPr sz="1800" spc="-10" dirty="0">
                <a:solidFill>
                  <a:srgbClr val="EC018B"/>
                </a:solidFill>
                <a:latin typeface="Arial"/>
                <a:cs typeface="Arial"/>
                <a:hlinkClick r:id="rId2"/>
              </a:rPr>
              <a:t>www.osspirangi.org.br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8409" y="838200"/>
            <a:ext cx="8187181" cy="685800"/>
          </a:xfrm>
        </p:spPr>
        <p:txBody>
          <a:bodyPr/>
          <a:lstStyle/>
          <a:p>
            <a:r>
              <a:rPr lang="pt-BR" dirty="0" smtClean="0"/>
              <a:t>      CONTRATO DE GESTÃO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78409" y="2209800"/>
            <a:ext cx="8349615" cy="3570208"/>
          </a:xfrm>
        </p:spPr>
        <p:txBody>
          <a:bodyPr/>
          <a:lstStyle/>
          <a:p>
            <a:pPr algn="just"/>
            <a:r>
              <a:rPr lang="pt-BR" b="1" dirty="0" smtClean="0"/>
              <a:t>“</a:t>
            </a:r>
            <a:r>
              <a:rPr lang="pt-BR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A principal questão do modelo de </a:t>
            </a:r>
            <a:r>
              <a:rPr lang="pt-BR" sz="2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contratualização</a:t>
            </a:r>
            <a:r>
              <a:rPr lang="pt-BR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 é a definição de resultados por meio de indicadores e metas, no qual implica um processo permanente de avaliação e ajustes. Não se trata, portanto, de um contrato estanque, mas sim de uma </a:t>
            </a:r>
            <a:r>
              <a:rPr lang="pt-BR" sz="2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pactuação</a:t>
            </a:r>
            <a:r>
              <a:rPr lang="pt-BR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, seguida de apresentação de resultados, análise e, se necessário, de repactuação”.</a:t>
            </a:r>
            <a:endParaRPr lang="pt-BR" sz="2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14996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56819" y="762000"/>
            <a:ext cx="8187181" cy="1010917"/>
          </a:xfrm>
          <a:prstGeom prst="rect">
            <a:avLst/>
          </a:prstGeom>
        </p:spPr>
        <p:txBody>
          <a:bodyPr vert="horz" wrap="square" lIns="0" tIns="340740" rIns="0" bIns="0" rtlCol="0">
            <a:spAutoFit/>
          </a:bodyPr>
          <a:lstStyle/>
          <a:p>
            <a:pPr marL="3527425" marR="5080" indent="-2938780" algn="ctr">
              <a:lnSpc>
                <a:spcPts val="2590"/>
              </a:lnSpc>
              <a:spcBef>
                <a:spcPts val="425"/>
              </a:spcBef>
            </a:pPr>
            <a:r>
              <a:rPr lang="pt-BR" sz="2800" dirty="0" smtClean="0"/>
              <a:t>SERVIÇOS CONTRATADOS </a:t>
            </a:r>
            <a:r>
              <a:rPr lang="pt-BR" sz="2400" dirty="0" smtClean="0"/>
              <a:t/>
            </a:r>
            <a:br>
              <a:rPr lang="pt-BR" sz="2400" dirty="0" smtClean="0"/>
            </a:br>
            <a:endParaRPr sz="2400" dirty="0"/>
          </a:p>
        </p:txBody>
      </p:sp>
      <p:sp>
        <p:nvSpPr>
          <p:cNvPr id="2" name="Retângulo 1"/>
          <p:cNvSpPr/>
          <p:nvPr/>
        </p:nvSpPr>
        <p:spPr>
          <a:xfrm>
            <a:off x="304800" y="1742437"/>
            <a:ext cx="8610600" cy="6072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fontAlgn="base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SERVIÇOS DE URGÊNCIA E EMERGÊNCIA: </a:t>
            </a:r>
            <a:endParaRPr lang="pt-BR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170305" algn="just">
              <a:lnSpc>
                <a:spcPct val="107000"/>
              </a:lnSpc>
              <a:spcAft>
                <a:spcPts val="800"/>
              </a:spcAft>
            </a:pPr>
            <a:r>
              <a:rPr lang="pt-B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Contratação de serviços de urgência e emergência, 24 horas, no município de Pirangi </a:t>
            </a: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compreendendo: </a:t>
            </a:r>
          </a:p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- Atendimento médico 24 horas, com oferta de médico plantonista qualificada para o atendimento de urgências e emergências.</a:t>
            </a:r>
          </a:p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- Oferta de Exame de imagem (raios-X) 8 horas/diária (40 horas semanais) para exames ambulatoriais e de urgência e emergência.</a:t>
            </a:r>
          </a:p>
          <a:p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 Oferta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de Exame de Imagem (raios-X) 16 horas/diárias em casos de urgência e emergência solicitado pelo médio plantonista (escala de técnico de raios-X à distância), compreendendo dessa forma cobertura de 24 horas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8000" algn="just">
              <a:lnSpc>
                <a:spcPct val="107000"/>
              </a:lnSpc>
            </a:pPr>
            <a:endParaRPr lang="pt-BR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70305" algn="just">
              <a:lnSpc>
                <a:spcPct val="107000"/>
              </a:lnSpc>
              <a:spcAft>
                <a:spcPts val="800"/>
              </a:spcAft>
            </a:pPr>
            <a:endParaRPr lang="pt-BR" sz="1600" dirty="0"/>
          </a:p>
          <a:p>
            <a:pPr marL="1170305" algn="just">
              <a:lnSpc>
                <a:spcPct val="107000"/>
              </a:lnSpc>
              <a:spcAft>
                <a:spcPts val="800"/>
              </a:spcAft>
            </a:pP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745641"/>
            <a:ext cx="8610600" cy="5508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70305" algn="just">
              <a:lnSpc>
                <a:spcPct val="107000"/>
              </a:lnSpc>
              <a:spcAft>
                <a:spcPts val="800"/>
              </a:spcAft>
            </a:pPr>
            <a:r>
              <a:rPr lang="pt-BR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Implantação de Serviço de Ouvidoria, assim como Pesquisa de Satisfação do Usuário.</a:t>
            </a:r>
          </a:p>
          <a:p>
            <a:pPr marL="1170305" algn="just">
              <a:lnSpc>
                <a:spcPct val="107000"/>
              </a:lnSpc>
              <a:spcAft>
                <a:spcPts val="800"/>
              </a:spcAft>
            </a:pPr>
            <a:r>
              <a:rPr lang="pt-BR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Atendimento de enfermagem com equipe qualificada para atendimento de urgência e emergência, composta por técnicos de enfermagem e enfermeiros, 24 horas, fornecendo atendimento de forma segura, humanizada e qualificada a todos os usuários do serviço, através das ferramentas citadas ou outras que visem tais objetivos:</a:t>
            </a:r>
          </a:p>
          <a:p>
            <a:pPr marL="1170305" algn="just">
              <a:lnSpc>
                <a:spcPct val="107000"/>
              </a:lnSpc>
              <a:spcAft>
                <a:spcPts val="800"/>
              </a:spcAft>
            </a:pPr>
            <a:r>
              <a:rPr lang="pt-BR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Implantação de Protocolo de Triagem dos pacientes com Classificação de Risco,</a:t>
            </a:r>
          </a:p>
          <a:p>
            <a:pPr marL="1170305" algn="just">
              <a:lnSpc>
                <a:spcPct val="107000"/>
              </a:lnSpc>
              <a:spcAft>
                <a:spcPts val="800"/>
              </a:spcAft>
            </a:pPr>
            <a:r>
              <a:rPr lang="pt-BR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Treinamentos periódicos em urgência e emergência para toda a equipe</a:t>
            </a:r>
            <a:r>
              <a:rPr lang="pt-BR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endParaRPr lang="pt-BR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10345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28600" y="1502062"/>
            <a:ext cx="8686800" cy="4820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70305" algn="just">
              <a:lnSpc>
                <a:spcPct val="107000"/>
              </a:lnSpc>
              <a:spcAft>
                <a:spcPts val="800"/>
              </a:spcAft>
            </a:pPr>
            <a:r>
              <a:rPr lang="pt-BR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Manutenção da Comissão de Infecção Hospitalar, </a:t>
            </a:r>
          </a:p>
          <a:p>
            <a:pPr marL="1170305" algn="just">
              <a:lnSpc>
                <a:spcPct val="107000"/>
              </a:lnSpc>
              <a:spcAft>
                <a:spcPts val="800"/>
              </a:spcAft>
            </a:pPr>
            <a:r>
              <a:rPr lang="pt-BR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Manutenção das Comissões de Verificação de Óbitos</a:t>
            </a:r>
            <a:r>
              <a:rPr lang="pt-BR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endParaRPr lang="pt-BR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170305" algn="just">
              <a:lnSpc>
                <a:spcPct val="107000"/>
              </a:lnSpc>
              <a:spcAft>
                <a:spcPts val="800"/>
              </a:spcAft>
            </a:pPr>
            <a:r>
              <a:rPr lang="pt-BR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pt-BR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Realização do preenchimento adequado das Declarações de Nascidos Vivos (DNV)</a:t>
            </a:r>
          </a:p>
          <a:p>
            <a:pPr marL="1170305" algn="just">
              <a:lnSpc>
                <a:spcPct val="107000"/>
              </a:lnSpc>
              <a:spcAft>
                <a:spcPts val="800"/>
              </a:spcAft>
            </a:pPr>
            <a:r>
              <a:rPr lang="pt-BR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-Realização do preenchimento adequado das Declarações de Óbitos (DO)</a:t>
            </a:r>
          </a:p>
          <a:p>
            <a:pPr marL="1170305" algn="just">
              <a:lnSpc>
                <a:spcPct val="107000"/>
              </a:lnSpc>
              <a:spcAft>
                <a:spcPts val="800"/>
              </a:spcAft>
            </a:pPr>
            <a:r>
              <a:rPr lang="pt-BR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Realização das Notificações de Agravos e Doenças necessárias para os fornecimentos de dados à Vigilância Epidemiológica Municipal em tempo oportuno.</a:t>
            </a:r>
            <a:endParaRPr lang="pt-BR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12475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2335" y="838200"/>
            <a:ext cx="8187181" cy="430887"/>
          </a:xfrm>
        </p:spPr>
        <p:txBody>
          <a:bodyPr/>
          <a:lstStyle/>
          <a:p>
            <a:pPr algn="ctr"/>
            <a:r>
              <a:rPr lang="pt-BR" sz="2800" dirty="0" smtClean="0"/>
              <a:t>SERVIÇOS NA ATENÇÃO BÁSICA</a:t>
            </a:r>
            <a:endParaRPr lang="pt-BR" sz="2800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12335" y="2057400"/>
            <a:ext cx="8349615" cy="3167122"/>
          </a:xfrm>
        </p:spPr>
        <p:txBody>
          <a:bodyPr/>
          <a:lstStyle/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Contratações dos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Serviços: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Médico Pediatra (02), Médico Clínico Geral 40 horas (02), Médico Clínico Geral 20 horas (01), Médico Psiquiatra (01), Enfermeiro (01), Consulta de Cardiologia (10 consultas/mensais), Endoscopia (05 procedimentos/mensais), Pequena Cirurgia (10 procedimentos/mensais), Esteira Ergométrica (02 exames/mensais) e </a:t>
            </a:r>
            <a:r>
              <a:rPr 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Ecocardiograma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(05 exames/mensais).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71757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8610</TotalTime>
  <Words>2462</Words>
  <Application>Microsoft Office PowerPoint</Application>
  <PresentationFormat>Apresentação na tela (4:3)</PresentationFormat>
  <Paragraphs>887</Paragraphs>
  <Slides>44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44</vt:i4>
      </vt:variant>
    </vt:vector>
  </HeadingPairs>
  <TitlesOfParts>
    <vt:vector size="50" baseType="lpstr">
      <vt:lpstr>Arial</vt:lpstr>
      <vt:lpstr>Calibri</vt:lpstr>
      <vt:lpstr>Symbol</vt:lpstr>
      <vt:lpstr>Times New Roman</vt:lpstr>
      <vt:lpstr>Wingdings</vt:lpstr>
      <vt:lpstr>Office Theme</vt:lpstr>
      <vt:lpstr>Organização  Social de Saúde PIRANGI</vt:lpstr>
      <vt:lpstr>Políticas Integradas</vt:lpstr>
      <vt:lpstr>O MUNICÍPIO DE PIRANGI</vt:lpstr>
      <vt:lpstr>O CONTRATO</vt:lpstr>
      <vt:lpstr>      CONTRATO DE GESTÃO</vt:lpstr>
      <vt:lpstr>SERVIÇOS CONTRATADOS  </vt:lpstr>
      <vt:lpstr>Apresentação do PowerPoint</vt:lpstr>
      <vt:lpstr>Apresentação do PowerPoint</vt:lpstr>
      <vt:lpstr>SERVIÇOS NA ATENÇÃO BÁSICA</vt:lpstr>
      <vt:lpstr>SERVIÇOS CONTRATADOS </vt:lpstr>
      <vt:lpstr>PLANO DE APLICAÇÃO</vt:lpstr>
      <vt:lpstr>Avaliação de Desempenho  Operacional</vt:lpstr>
      <vt:lpstr>Metodologia</vt:lpstr>
      <vt:lpstr>Objetivos</vt:lpstr>
      <vt:lpstr>Apresentação do PowerPoint</vt:lpstr>
      <vt:lpstr>Gestão de contrato baseado em  Performance Corporativa</vt:lpstr>
      <vt:lpstr>Ferramentas com foco em  Resultado</vt:lpstr>
      <vt:lpstr>         Indicadores e Metas de Contrato                Julho/ Agosto e Setembro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PRODUÇÃO HOSPITALAR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Prestação de  Contas Financeira</vt:lpstr>
      <vt:lpstr>Manual Básico Tribunal de Contas do Estado de São  Paulo - Repasses Públicos ao Terceiro Setor</vt:lpstr>
      <vt:lpstr> 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OBRIGADO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Sigmund Freud</dc:creator>
  <cp:lastModifiedBy>HBJP</cp:lastModifiedBy>
  <cp:revision>47</cp:revision>
  <dcterms:created xsi:type="dcterms:W3CDTF">2019-05-22T12:09:59Z</dcterms:created>
  <dcterms:modified xsi:type="dcterms:W3CDTF">2019-11-14T14:06:44Z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2019-04-23T00:00:00Z</vt:filetime>
  </property>
  <property fmtid="{D5CDD505-2E9C-101B-9397-08002B2CF9AE}" pid="3" name="Creator">
    <vt:lpwstr>Microsoft® PowerPoint® para Office 365</vt:lpwstr>
  </property>
  <property fmtid="{D5CDD505-2E9C-101B-9397-08002B2CF9AE}" pid="4" name="LastSaved">
    <vt:filetime>2019-05-22T00:00:00Z</vt:filetime>
  </property>
</Properties>
</file>